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7" r:id="rId2"/>
    <p:sldId id="370" r:id="rId3"/>
    <p:sldId id="371" r:id="rId4"/>
    <p:sldId id="383" r:id="rId5"/>
    <p:sldId id="384" r:id="rId6"/>
    <p:sldId id="382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2"/>
    <p:restoredTop sz="86429"/>
  </p:normalViewPr>
  <p:slideViewPr>
    <p:cSldViewPr snapToGrid="0" snapToObjects="1">
      <p:cViewPr varScale="1">
        <p:scale>
          <a:sx n="68" d="100"/>
          <a:sy n="68" d="100"/>
        </p:scale>
        <p:origin x="9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087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2019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stedcomputinggroup.org/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cbor-7049bis/" TargetMode="External"/><Relationship Id="rId3" Type="http://schemas.openxmlformats.org/officeDocument/2006/relationships/hyperlink" Target="https://tools.ietf.org/html/rfc8446" TargetMode="External"/><Relationship Id="rId7" Type="http://schemas.openxmlformats.org/officeDocument/2006/relationships/hyperlink" Target="https://tools.ietf.org/html/rfc8610" TargetMode="External"/><Relationship Id="rId2" Type="http://schemas.openxmlformats.org/officeDocument/2006/relationships/hyperlink" Target="https://datatracker.ietf.org/doc/draft-ietf-tls-dtls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sacm-ecp/" TargetMode="External"/><Relationship Id="rId5" Type="http://schemas.openxmlformats.org/officeDocument/2006/relationships/hyperlink" Target="https://datatracker.ietf.org/doc/draft-ietf-sacm-arch/" TargetMode="External"/><Relationship Id="rId4" Type="http://schemas.openxmlformats.org/officeDocument/2006/relationships/hyperlink" Target="https://datatracker.ietf.org/doc/draft-ietf-sacm-coswid/" TargetMode="External"/><Relationship Id="rId9" Type="http://schemas.openxmlformats.org/officeDocument/2006/relationships/hyperlink" Target="https://datatracker.ietf.org/doc/draft-ietf-cbor-array-tag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irkholz-rats-reference-interaction-model/" TargetMode="External"/><Relationship Id="rId3" Type="http://schemas.openxmlformats.org/officeDocument/2006/relationships/hyperlink" Target="https://datatracker.ietf.org/doc/draft-fedorkow-rats-network-device-attestation/" TargetMode="External"/><Relationship Id="rId7" Type="http://schemas.openxmlformats.org/officeDocument/2006/relationships/hyperlink" Target="https://datatracker.ietf.org/doc/draft-tschofenig-rats-psa-token/" TargetMode="External"/><Relationship Id="rId2" Type="http://schemas.openxmlformats.org/officeDocument/2006/relationships/hyperlink" Target="https://datatracker.ietf.org/doc/draft-ietf-rats-e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richardson-rats-usecases/" TargetMode="External"/><Relationship Id="rId5" Type="http://schemas.openxmlformats.org/officeDocument/2006/relationships/hyperlink" Target="https://datatracker.ietf.org/doc/draft-birkholz-rats-information-model/" TargetMode="External"/><Relationship Id="rId10" Type="http://schemas.openxmlformats.org/officeDocument/2006/relationships/hyperlink" Target="https://datatracker.ietf.org/doc/draft-birkholz-rats-tuda/" TargetMode="External"/><Relationship Id="rId4" Type="http://schemas.openxmlformats.org/officeDocument/2006/relationships/hyperlink" Target="https://datatracker.ietf.org/doc/draft-birkholz-rats-basic-yang-module/" TargetMode="External"/><Relationship Id="rId9" Type="http://schemas.openxmlformats.org/officeDocument/2006/relationships/hyperlink" Target="https://datatracker.ietf.org/doc/draft-birkholz-rats-architectur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offman-c2pq/" TargetMode="External"/><Relationship Id="rId3" Type="http://schemas.openxmlformats.org/officeDocument/2006/relationships/hyperlink" Target="https://datatracker.ietf.org/doc/draft-irtf-cfrg-xchacha/" TargetMode="External"/><Relationship Id="rId7" Type="http://schemas.openxmlformats.org/officeDocument/2006/relationships/hyperlink" Target="https://datatracker.ietf.org/doc/draft-irtf-cfrg-re-keying/" TargetMode="External"/><Relationship Id="rId2" Type="http://schemas.openxmlformats.org/officeDocument/2006/relationships/hyperlink" Target="https://datatracker.ietf.org/doc/draft-irtf-cfrg-vopr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rtf-cfrg-hpke/" TargetMode="External"/><Relationship Id="rId5" Type="http://schemas.openxmlformats.org/officeDocument/2006/relationships/hyperlink" Target="https://datatracker.ietf.org/doc/draft-irtf-cfrg-randomness-improvements/" TargetMode="External"/><Relationship Id="rId10" Type="http://schemas.openxmlformats.org/officeDocument/2006/relationships/hyperlink" Target="https://tools.ietf.org/html/rfc8452" TargetMode="External"/><Relationship Id="rId4" Type="http://schemas.openxmlformats.org/officeDocument/2006/relationships/hyperlink" Target="https://datatracker.ietf.org/doc/draft-irtf-cfrg-hash-to-curve/" TargetMode="External"/><Relationship Id="rId9" Type="http://schemas.openxmlformats.org/officeDocument/2006/relationships/hyperlink" Target="https://tools.ietf.org/html/rfc855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Liaison Status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800" dirty="0"/>
              <a:t>Trusted Computing Group (TCG)</a:t>
            </a:r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05608" indent="-264968">
              <a:defRPr sz="1700"/>
            </a:pPr>
            <a:r>
              <a:rPr lang="en-US" b="1" dirty="0"/>
              <a:t>Next TCG Members Meetings</a:t>
            </a:r>
            <a:endParaRPr lang="en-US" dirty="0"/>
          </a:p>
          <a:p>
            <a:pPr marL="767715" lvl="1" indent="-269875">
              <a:defRPr sz="1700"/>
            </a:pPr>
            <a:r>
              <a:rPr lang="en-US" sz="1600" dirty="0"/>
              <a:t>14-17 October 2019 – Toronto, ON, Canada – Ira to call in</a:t>
            </a:r>
          </a:p>
          <a:p>
            <a:pPr marL="767715" lvl="1" indent="-269875">
              <a:defRPr sz="1700"/>
            </a:pPr>
            <a:r>
              <a:rPr lang="en-US" sz="1600" dirty="0"/>
              <a:t>10-13 February 2020 – Miami, FL, USA – Ira to call in</a:t>
            </a:r>
          </a:p>
          <a:p>
            <a:pPr marL="305608" indent="-264968">
              <a:defRPr sz="1700"/>
            </a:pPr>
            <a:r>
              <a:rPr lang="en-US" b="1" dirty="0"/>
              <a:t>Trusted Mobility Solutions (TMS) </a:t>
            </a:r>
            <a:r>
              <a:rPr lang="en-US" dirty="0"/>
              <a:t>– Ira is co-chair and co-editor</a:t>
            </a:r>
          </a:p>
          <a:p>
            <a:pPr marL="767715" lvl="1" indent="-269875">
              <a:defRPr sz="1700"/>
            </a:pPr>
            <a:r>
              <a:rPr lang="en-US" sz="1600" dirty="0"/>
              <a:t>Scope: mobile phones, telecom networks, enterprise/financial BYOD</a:t>
            </a:r>
          </a:p>
          <a:p>
            <a:pPr marL="767715" lvl="1" indent="-269875">
              <a:defRPr sz="1700"/>
            </a:pPr>
            <a:r>
              <a:rPr lang="en-US" sz="1600" dirty="0"/>
              <a:t>Formal liaisons – </a:t>
            </a:r>
            <a:r>
              <a:rPr lang="en-US" sz="1600" dirty="0">
                <a:solidFill>
                  <a:srgbClr val="0070C0"/>
                </a:solidFill>
              </a:rPr>
              <a:t>ATIS</a:t>
            </a:r>
            <a:r>
              <a:rPr lang="en-US" sz="1600" dirty="0"/>
              <a:t> (5G Security), ETSI (NFV/MEC), Global Platform (TEE and SE)</a:t>
            </a:r>
          </a:p>
          <a:p>
            <a:pPr marL="767715" lvl="1" indent="-269875">
              <a:defRPr sz="1700"/>
            </a:pPr>
            <a:r>
              <a:rPr lang="en-US" sz="1600" dirty="0">
                <a:solidFill>
                  <a:srgbClr val="0070C0"/>
                </a:solidFill>
              </a:rPr>
              <a:t>GP/TCG collaboration – Remote Attestation in IETF RATS WG</a:t>
            </a:r>
          </a:p>
          <a:p>
            <a:pPr marL="767715" lvl="1" indent="-269875">
              <a:defRPr sz="1700"/>
            </a:pPr>
            <a:r>
              <a:rPr lang="en-US" sz="1600" dirty="0"/>
              <a:t>Informal liaisons – 3GPP, ITU-T, </a:t>
            </a:r>
            <a:r>
              <a:rPr lang="en-US" sz="1600" dirty="0">
                <a:solidFill>
                  <a:schemeClr val="tx1"/>
                </a:solidFill>
              </a:rPr>
              <a:t>GSMA, </a:t>
            </a:r>
            <a:r>
              <a:rPr lang="en-US" sz="1600" dirty="0"/>
              <a:t>SAE, IETF TLS, IETF SACM, US NIST</a:t>
            </a:r>
          </a:p>
          <a:p>
            <a:pPr marL="767715" lvl="1" indent="-269875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TMS Use Cases v2 – published September 2018</a:t>
            </a:r>
          </a:p>
          <a:p>
            <a:pPr marL="305608" indent="-264968">
              <a:defRPr sz="1700"/>
            </a:pPr>
            <a:r>
              <a:rPr lang="en-US" b="1" dirty="0"/>
              <a:t>Mobile Platform (MPWG) </a:t>
            </a:r>
            <a:r>
              <a:rPr lang="en-US" dirty="0"/>
              <a:t>– Ira is co-editor</a:t>
            </a:r>
          </a:p>
          <a:p>
            <a:pPr marL="762808" lvl="1" indent="-264968">
              <a:defRPr sz="1700"/>
            </a:pPr>
            <a:r>
              <a:rPr lang="en-US" sz="1600" dirty="0"/>
              <a:t>Scope: mobile phones, tablets, etc.</a:t>
            </a:r>
          </a:p>
          <a:p>
            <a:pPr marL="762808" lvl="1" indent="-264968">
              <a:defRPr sz="1700"/>
            </a:pPr>
            <a:r>
              <a:rPr lang="en-US" sz="1600" dirty="0"/>
              <a:t>Formal liaisons – </a:t>
            </a:r>
            <a:r>
              <a:rPr lang="en-US" sz="1600" dirty="0">
                <a:solidFill>
                  <a:srgbClr val="0070C0"/>
                </a:solidFill>
              </a:rPr>
              <a:t>ATIS</a:t>
            </a:r>
            <a:r>
              <a:rPr lang="en-US" sz="1600" dirty="0"/>
              <a:t> (5G Security), ETSI (NFV/MEC), Global Platform (TEE and SE), 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Runtime Integrity Preservation for Mobile Devices – public review in August 2019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chemeClr val="tx1"/>
                </a:solidFill>
              </a:rPr>
              <a:t>TCG/GP collaboration – Integrating GP and TCG Security Technologies</a:t>
            </a:r>
          </a:p>
          <a:p>
            <a:pPr marL="362758" indent="-264968">
              <a:defRPr sz="1700"/>
            </a:pPr>
            <a:r>
              <a:rPr lang="en-US" b="1" dirty="0"/>
              <a:t>Recent Specifications</a:t>
            </a:r>
          </a:p>
          <a:p>
            <a:pPr marL="762808" lvl="1" indent="-264968">
              <a:defRPr sz="1700"/>
            </a:pPr>
            <a:r>
              <a:rPr lang="en-US" sz="1600" dirty="0">
                <a:solidFill>
                  <a:srgbClr val="0070C0"/>
                </a:solidFill>
                <a:hlinkClick r:id="rId2"/>
              </a:rPr>
              <a:t>http://www.trustedcomputinggroup.org/resources</a:t>
            </a:r>
            <a:endParaRPr lang="en-US" sz="1600" dirty="0">
              <a:solidFill>
                <a:srgbClr val="0070C0"/>
              </a:solidFill>
            </a:endParaRP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Runtime Integrity Preservation for Mobile Devices – public review August 2019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Trusted Attestation Protocol (TAP) Info Model – publication August 2019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Trusted Attestation Protocol (TAP) Use Cases – public review August 2019 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TPM 2.0 Auto Thin Profile – publication August 2019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TSS 2.0 Enhanced System Level API (ESAPI) – publication August 2019 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TSS 2.0 System Level API (SAPI) – publication August 2019</a:t>
            </a:r>
          </a:p>
          <a:p>
            <a:pPr marL="762808" lvl="1" indent="-264968">
              <a:defRPr sz="1700"/>
            </a:pPr>
            <a:r>
              <a:rPr lang="en-US" sz="1600" i="1" dirty="0">
                <a:solidFill>
                  <a:srgbClr val="0070C0"/>
                </a:solidFill>
              </a:rPr>
              <a:t>TCG RIV: Network Equipment Remote Attestation – public review June 2019 </a:t>
            </a:r>
          </a:p>
          <a:p>
            <a:pPr marL="762808" lvl="1" indent="-264968">
              <a:defRPr sz="1700"/>
            </a:pPr>
            <a:r>
              <a:rPr lang="en-US" sz="1600" dirty="0">
                <a:solidFill>
                  <a:schemeClr val="tx1"/>
                </a:solidFill>
              </a:rPr>
              <a:t>TCG Storage: PYRITE – public review in June 2019</a:t>
            </a:r>
          </a:p>
          <a:p>
            <a:pPr marL="762808" lvl="1" indent="-264968">
              <a:defRPr sz="1700"/>
            </a:pPr>
            <a:r>
              <a:rPr lang="en-US" sz="1600" dirty="0">
                <a:solidFill>
                  <a:schemeClr val="tx1"/>
                </a:solidFill>
              </a:rPr>
              <a:t>TCG Storage: RUBY – public review in June 2019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59A7B54C-A72B-3849-96B2-DB62988CA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66433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(1 of 3)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05608" indent="-264968">
              <a:defRPr sz="1700"/>
            </a:pPr>
            <a:r>
              <a:rPr lang="en-US" b="1" dirty="0"/>
              <a:t>Next IETF Members Meetings</a:t>
            </a:r>
            <a:endParaRPr lang="en-US" sz="1500" dirty="0"/>
          </a:p>
          <a:p>
            <a:pPr marL="767715" lvl="1" indent="-269875">
              <a:defRPr sz="1700"/>
            </a:pPr>
            <a:r>
              <a:rPr lang="en-US" sz="1500" dirty="0"/>
              <a:t>IETF 106 – 16-22 November 2019 – Singapore – Ira to call in</a:t>
            </a:r>
          </a:p>
          <a:p>
            <a:pPr marL="767715" lvl="1" indent="-269875">
              <a:defRPr sz="1700"/>
            </a:pPr>
            <a:r>
              <a:rPr lang="en-US" sz="1500" dirty="0"/>
              <a:t>IETF 107 – 21-27 March 2020 – Vancouver, BC, Canada – Ira to call in</a:t>
            </a:r>
          </a:p>
          <a:p>
            <a:pPr marL="305608" indent="-264968">
              <a:defRPr sz="1700"/>
            </a:pPr>
            <a:r>
              <a:rPr lang="en-US" b="1" dirty="0"/>
              <a:t>Transport Layer Security (TLS)</a:t>
            </a:r>
            <a:endParaRPr lang="en-US" sz="1600" dirty="0"/>
          </a:p>
          <a:p>
            <a:pPr marL="767715" lvl="1" indent="-269875">
              <a:defRPr sz="1700"/>
            </a:pPr>
            <a:r>
              <a:rPr lang="en-US" sz="1400" dirty="0"/>
              <a:t>DTLS/1.3 – draft-32 – July 2019 – waiting for interoperability reports</a:t>
            </a:r>
            <a:br>
              <a:rPr lang="en-US" sz="1400" dirty="0"/>
            </a:br>
            <a:r>
              <a:rPr lang="en-US" sz="1400" dirty="0">
                <a:hlinkClick r:id="rId2"/>
              </a:rPr>
              <a:t>https://datatracker.ietf.org/doc/draft-ietf-tls-dtls13/</a:t>
            </a:r>
            <a:endParaRPr lang="en-US" sz="1400" dirty="0"/>
          </a:p>
          <a:p>
            <a:pPr marL="767715" lvl="1" indent="-269875">
              <a:defRPr sz="1700"/>
            </a:pPr>
            <a:r>
              <a:rPr lang="en-US" sz="1500" b="1" dirty="0"/>
              <a:t>TLS/1.3 – RFC 8446 – August 2018</a:t>
            </a:r>
            <a:br>
              <a:rPr lang="en-US" sz="1500" dirty="0"/>
            </a:br>
            <a:r>
              <a:rPr lang="en-US" sz="1500" dirty="0">
                <a:hlinkClick r:id="rId3"/>
              </a:rPr>
              <a:t>https://tools.ietf.org/html/rfc8446</a:t>
            </a:r>
            <a:endParaRPr lang="en-US" sz="1500" dirty="0"/>
          </a:p>
          <a:p>
            <a:pPr marL="367665" indent="-269875">
              <a:defRPr sz="1700"/>
            </a:pPr>
            <a:r>
              <a:rPr lang="en-US" sz="1700" b="1" dirty="0"/>
              <a:t>Security Automation and Continuous Monitoring (SACM)</a:t>
            </a:r>
          </a:p>
          <a:p>
            <a:pPr marL="767715" lvl="1" indent="-269875">
              <a:defRPr sz="1700"/>
            </a:pPr>
            <a:r>
              <a:rPr lang="en-US" sz="1500" dirty="0"/>
              <a:t>Concise Software Identifiers – draft-12 – July 2019 – WG Last Call</a:t>
            </a:r>
            <a:br>
              <a:rPr lang="en-US" sz="1500" dirty="0"/>
            </a:br>
            <a:r>
              <a:rPr lang="en-US" sz="1500" dirty="0">
                <a:hlinkClick r:id="rId4"/>
              </a:rPr>
              <a:t>https://datatracker.ietf.org/doc/draft-ietf-sacm-coswid/ </a:t>
            </a:r>
            <a:endParaRPr lang="en-US" sz="1500" dirty="0"/>
          </a:p>
          <a:p>
            <a:pPr marL="767715" lvl="1" indent="-269875">
              <a:defRPr sz="1700"/>
            </a:pPr>
            <a:r>
              <a:rPr lang="en-US" sz="1400" dirty="0"/>
              <a:t>SACM Architecture – draft-02 – July 2019</a:t>
            </a:r>
            <a:br>
              <a:rPr lang="en-US" sz="1400" dirty="0"/>
            </a:br>
            <a:r>
              <a:rPr lang="en-US" sz="1400" dirty="0">
                <a:hlinkClick r:id="rId5"/>
              </a:rPr>
              <a:t>https://datatracker.ietf.org/doc/draft-ietf-sacm-arch/</a:t>
            </a:r>
            <a:endParaRPr lang="en-US" sz="1400" dirty="0"/>
          </a:p>
          <a:p>
            <a:pPr marL="767715" lvl="1" indent="-269875">
              <a:defRPr sz="1700"/>
            </a:pPr>
            <a:r>
              <a:rPr lang="en-US" sz="1500" dirty="0"/>
              <a:t>SACM Endpoint Posture Collection Profile – draft-05 – June 2019 – WG Last Call</a:t>
            </a:r>
            <a:br>
              <a:rPr lang="en-US" sz="1500" dirty="0"/>
            </a:br>
            <a:r>
              <a:rPr lang="en-US" sz="1500" dirty="0">
                <a:hlinkClick r:id="rId6"/>
              </a:rPr>
              <a:t>https://datatracker.ietf.org/doc/draft-ietf-sacm-ecp/</a:t>
            </a:r>
            <a:endParaRPr lang="en-US" sz="1500" dirty="0"/>
          </a:p>
          <a:p>
            <a:pPr marL="305608" indent="-264968">
              <a:defRPr sz="1700"/>
            </a:pPr>
            <a:r>
              <a:rPr lang="en-US" sz="1700" b="1" dirty="0"/>
              <a:t>Concise Binary Object Representation (CBOR)</a:t>
            </a:r>
            <a:endParaRPr lang="en-US" sz="1700" dirty="0"/>
          </a:p>
          <a:p>
            <a:pPr marL="762808" lvl="1" indent="-264968">
              <a:defRPr sz="1700"/>
            </a:pPr>
            <a:r>
              <a:rPr lang="en-US" sz="1500" b="1" dirty="0"/>
              <a:t>Concise Data Definition </a:t>
            </a:r>
            <a:r>
              <a:rPr lang="en-US" sz="1500" b="1" dirty="0" err="1"/>
              <a:t>Danguage</a:t>
            </a:r>
            <a:r>
              <a:rPr lang="en-US" sz="1500" b="1" dirty="0"/>
              <a:t> (CDDL) – RFC 8610 – June 2019</a:t>
            </a:r>
            <a:br>
              <a:rPr lang="en-US" sz="1500" dirty="0"/>
            </a:br>
            <a:r>
              <a:rPr lang="en-US" sz="1500" dirty="0">
                <a:hlinkClick r:id="rId7"/>
              </a:rPr>
              <a:t>https://tools.ietf.org/html/rfc8610</a:t>
            </a:r>
            <a:r>
              <a:rPr lang="en-US" sz="1500" dirty="0"/>
              <a:t> - JSON/CBOR schema </a:t>
            </a:r>
          </a:p>
          <a:p>
            <a:pPr marL="762808" lvl="1" indent="-264968">
              <a:defRPr sz="1700"/>
            </a:pPr>
            <a:r>
              <a:rPr lang="en-US" sz="1500" dirty="0"/>
              <a:t>Concise Binary Object Representation (CBOR) – draft-06 – July 2019</a:t>
            </a:r>
            <a:br>
              <a:rPr lang="en-US" sz="1500" dirty="0"/>
            </a:br>
            <a:r>
              <a:rPr lang="en-US" sz="1500" dirty="0">
                <a:hlinkClick r:id="rId8"/>
              </a:rPr>
              <a:t>https://datatracker.ietf.org/doc/draft-ietf-cbor-7049bis/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CBOR Tags for Typed Arrays – draft-05 – July 2019</a:t>
            </a:r>
            <a:br>
              <a:rPr lang="en-US" sz="1500" dirty="0"/>
            </a:br>
            <a:r>
              <a:rPr lang="en-US" sz="1500" dirty="0">
                <a:hlinkClick r:id="rId9"/>
              </a:rPr>
              <a:t>https://datatracker.ietf.org/doc/draft-ietf-cbor-array-tags/</a:t>
            </a:r>
            <a:endParaRPr lang="en-US" sz="1500"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71654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(2 of 3)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2758" indent="-264968">
              <a:defRPr sz="1700"/>
            </a:pPr>
            <a:r>
              <a:rPr lang="en-US" sz="1700" b="1" dirty="0"/>
              <a:t>Remote </a:t>
            </a:r>
            <a:r>
              <a:rPr lang="en-US" sz="1700" b="1" dirty="0" err="1"/>
              <a:t>ATtestation</a:t>
            </a:r>
            <a:r>
              <a:rPr lang="en-US" sz="1700" b="1" dirty="0"/>
              <a:t> </a:t>
            </a:r>
            <a:r>
              <a:rPr lang="en-US" sz="1700" b="1" dirty="0" err="1"/>
              <a:t>ProcedureS</a:t>
            </a:r>
            <a:r>
              <a:rPr lang="en-US" sz="1700" b="1" dirty="0"/>
              <a:t> (RATS)</a:t>
            </a:r>
          </a:p>
          <a:p>
            <a:pPr marL="762808" lvl="1" indent="-264968">
              <a:defRPr sz="1700"/>
            </a:pPr>
            <a:r>
              <a:rPr lang="en-US" sz="1500" dirty="0"/>
              <a:t>Entity Attestation Token (EAT) – draft-01 – July 2019</a:t>
            </a:r>
            <a:br>
              <a:rPr lang="en-US" sz="1500" dirty="0"/>
            </a:br>
            <a:r>
              <a:rPr lang="en-US" sz="1500" dirty="0">
                <a:hlinkClick r:id="rId2"/>
              </a:rPr>
              <a:t>https://datatracker.ietf.org/doc/draft-ietf-rats-eat/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Network Device Attestation Workflow – draft-00 – July 2019</a:t>
            </a:r>
            <a:br>
              <a:rPr lang="en-US" sz="1500" dirty="0"/>
            </a:br>
            <a:r>
              <a:rPr lang="en-US" sz="1500" dirty="0">
                <a:hlinkClick r:id="rId3"/>
              </a:rPr>
              <a:t>https://datatracker.ietf.org/doc/draft-fedorkow-rats-network-device-attestation/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YANG Module for Basic Challenge-Response-based Remote Attestation Procedures – draft-01 – July 2019</a:t>
            </a:r>
            <a:br>
              <a:rPr lang="en-US" sz="1500" dirty="0"/>
            </a:br>
            <a:r>
              <a:rPr lang="en-US" sz="1500" dirty="0">
                <a:hlinkClick r:id="rId4"/>
              </a:rPr>
              <a:t>https://datatracker.ietf.org/doc/draft-birkholz-rats-basic-yang-module/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Information Model for Assertions used in RATS – draft-00 – July 2019</a:t>
            </a:r>
            <a:br>
              <a:rPr lang="en-US" sz="1500" dirty="0"/>
            </a:br>
            <a:r>
              <a:rPr lang="en-US" sz="1500" dirty="0">
                <a:hlinkClick r:id="rId5"/>
              </a:rPr>
              <a:t>https://datatracker.ietf.org/doc/draft-birkholz-rats-information-model/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Use cases for Remote Attestation common encodings – draft-04 – July 2019</a:t>
            </a:r>
            <a:br>
              <a:rPr lang="en-US" sz="1500" dirty="0"/>
            </a:br>
            <a:r>
              <a:rPr lang="en-US" sz="1500" dirty="0">
                <a:hlinkClick r:id="rId6"/>
              </a:rPr>
              <a:t>https://datatracker.ietf.org/doc/draft-richardson-rats-usecases/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ARM's Platform Security Architecture (PSA) Attestation Token – draft-02 – July 2019</a:t>
            </a:r>
            <a:br>
              <a:rPr lang="en-US" sz="1500" dirty="0"/>
            </a:br>
            <a:r>
              <a:rPr lang="en-US" sz="1500" dirty="0">
                <a:hlinkClick r:id="rId7"/>
              </a:rPr>
              <a:t>https://datatracker.ietf.org/doc/draft-tschofenig-rats-psa-token/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Reference Interaction Model for Challenge-Response-based Remote Attestation – draft-01 – July 2019</a:t>
            </a:r>
            <a:br>
              <a:rPr lang="en-US" sz="1500" dirty="0"/>
            </a:br>
            <a:r>
              <a:rPr lang="en-US" sz="1500" dirty="0">
                <a:hlinkClick r:id="rId8"/>
              </a:rPr>
              <a:t>https://datatracker.ietf.org/doc/draft-birkholz-rats-reference-interaction-model/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Architecture and Reference Terminology for RATS – draft-01 – March 2019</a:t>
            </a:r>
            <a:br>
              <a:rPr lang="en-US" sz="1500" dirty="0"/>
            </a:br>
            <a:r>
              <a:rPr lang="en-US" sz="1500" dirty="0">
                <a:hlinkClick r:id="rId9"/>
              </a:rPr>
              <a:t>https://datatracker.ietf.org/doc/draft-birkholz-rats-architecture/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Time-Based Uni-Directional Attestation – draft-00 – March 2019</a:t>
            </a:r>
            <a:br>
              <a:rPr lang="en-US" sz="1500" dirty="0"/>
            </a:br>
            <a:r>
              <a:rPr lang="en-US" sz="1500" dirty="0"/>
              <a:t> </a:t>
            </a:r>
            <a:r>
              <a:rPr lang="en-US" sz="1500" dirty="0">
                <a:hlinkClick r:id="rId10"/>
              </a:rPr>
              <a:t>https://datatracker.ietf.org/doc/draft-birkholz-rats-tuda/</a:t>
            </a:r>
            <a:endParaRPr lang="en-US" sz="1500"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313692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(2 of 3)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2758" indent="-264968">
              <a:defRPr sz="1700"/>
            </a:pPr>
            <a:r>
              <a:rPr lang="en-US" sz="1700" b="1" dirty="0"/>
              <a:t>IRTF Crypto Forum Research Group (CFRG) </a:t>
            </a:r>
            <a:r>
              <a:rPr lang="en-US" sz="1700" dirty="0"/>
              <a:t>– future algorithms</a:t>
            </a:r>
          </a:p>
          <a:p>
            <a:pPr marL="762808" lvl="1" indent="-264968">
              <a:defRPr sz="1700"/>
            </a:pPr>
            <a:r>
              <a:rPr lang="en-US" sz="1500" dirty="0"/>
              <a:t>Oblivious Pseudorandom Functions (OPRFs) using Prime-Order Groups – draft-01 – July 2019</a:t>
            </a:r>
            <a:br>
              <a:rPr lang="en-US" sz="1500" dirty="0"/>
            </a:br>
            <a:r>
              <a:rPr lang="en-US" sz="1500" dirty="0">
                <a:hlinkClick r:id="rId2"/>
              </a:rPr>
              <a:t>https://datatracker.ietf.org/doc/draft-irtf-cfrg-voprf/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fr-FR" sz="1500" dirty="0" err="1"/>
              <a:t>XChaCha</a:t>
            </a:r>
            <a:r>
              <a:rPr lang="fr-FR" sz="1500" dirty="0"/>
              <a:t>: </a:t>
            </a:r>
            <a:r>
              <a:rPr lang="fr-FR" sz="1500" dirty="0" err="1"/>
              <a:t>eXtended</a:t>
            </a:r>
            <a:r>
              <a:rPr lang="fr-FR" sz="1500" dirty="0"/>
              <a:t>-nonce </a:t>
            </a:r>
            <a:r>
              <a:rPr lang="fr-FR" sz="1500" dirty="0" err="1"/>
              <a:t>ChaCha</a:t>
            </a:r>
            <a:r>
              <a:rPr lang="fr-FR" sz="1500" dirty="0"/>
              <a:t> and AEAD_XChaCha20_Poly1305 – draft-01 – July 2019</a:t>
            </a:r>
            <a:br>
              <a:rPr lang="fr-FR" sz="1500" dirty="0"/>
            </a:br>
            <a:r>
              <a:rPr lang="fr-FR" sz="1500" dirty="0">
                <a:hlinkClick r:id="rId3"/>
              </a:rPr>
              <a:t>https://datatracker.ietf.org/doc/draft-irtf-cfrg-xchacha/</a:t>
            </a:r>
            <a:endParaRPr lang="fr-FR" sz="1500" dirty="0"/>
          </a:p>
          <a:p>
            <a:pPr marL="762808" lvl="1" indent="-264968">
              <a:defRPr sz="1700"/>
            </a:pPr>
            <a:r>
              <a:rPr lang="en-US" sz="1500" dirty="0"/>
              <a:t>Hashing to Elliptic Curves – draft-04 – July 2019</a:t>
            </a:r>
            <a:br>
              <a:rPr lang="en-US" sz="1500" dirty="0"/>
            </a:br>
            <a:r>
              <a:rPr lang="en-US" sz="1500" dirty="0">
                <a:hlinkClick r:id="rId4"/>
              </a:rPr>
              <a:t>https://datatracker.ietf.org/doc/draft-irtf-cfrg-hash-to-curve/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Randomness Improvements for Security Protocols – draft-06 – July 2019 – fundamental</a:t>
            </a:r>
            <a:br>
              <a:rPr lang="en-US" sz="1500" dirty="0"/>
            </a:br>
            <a:r>
              <a:rPr lang="en-US" sz="1500" dirty="0">
                <a:hlinkClick r:id="rId5"/>
              </a:rPr>
              <a:t>https://datatracker.ietf.org/doc/draft-irtf-cfrg-randomness-improvements/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Hybrid Public Key Encryption – draft-00 – July 2019</a:t>
            </a:r>
            <a:br>
              <a:rPr lang="en-US" sz="1500" dirty="0"/>
            </a:br>
            <a:r>
              <a:rPr lang="en-US" sz="1500" dirty="0">
                <a:hlinkClick r:id="rId6"/>
              </a:rPr>
              <a:t>https://datatracker.ietf.org/doc/draft-irtf-cfrg-hpke/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Re-keying Mechanisms for Symmetric Keys – draft-17 – May 2019</a:t>
            </a:r>
            <a:br>
              <a:rPr lang="en-US" sz="1500" dirty="0"/>
            </a:br>
            <a:r>
              <a:rPr lang="en-US" sz="1500" dirty="0">
                <a:hlinkClick r:id="rId7"/>
              </a:rPr>
              <a:t>https://datatracker.ietf.org/doc/draft-irtf-cfrg-re-keying/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dirty="0"/>
              <a:t>Transition from Classical to Post-Quantum Cryptography – draft-05 – May 2019</a:t>
            </a:r>
            <a:br>
              <a:rPr lang="en-US" sz="1500" dirty="0"/>
            </a:br>
            <a:r>
              <a:rPr lang="en-US" sz="1500" dirty="0">
                <a:hlinkClick r:id="rId8"/>
              </a:rPr>
              <a:t>https://datatracker.ietf.org/doc/draft-hoffman-c2pq/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b="1" dirty="0"/>
              <a:t>Leighton-</a:t>
            </a:r>
            <a:r>
              <a:rPr lang="en-US" sz="1500" b="1" dirty="0" err="1"/>
              <a:t>Micali</a:t>
            </a:r>
            <a:r>
              <a:rPr lang="en-US" sz="1500" b="1" dirty="0"/>
              <a:t> Hash-Based Signatures – RFC 8554 – April 2019</a:t>
            </a:r>
            <a:br>
              <a:rPr lang="en-US" sz="1500" dirty="0"/>
            </a:br>
            <a:r>
              <a:rPr lang="en-US" sz="1500" dirty="0">
                <a:hlinkClick r:id="rId9"/>
              </a:rPr>
              <a:t>https://tools.ietf.org/html/rfc8554</a:t>
            </a:r>
            <a:endParaRPr lang="en-US" sz="1500" dirty="0"/>
          </a:p>
          <a:p>
            <a:pPr marL="762808" lvl="1" indent="-264968">
              <a:defRPr sz="1700"/>
            </a:pPr>
            <a:r>
              <a:rPr lang="en-US" sz="1500" b="1" dirty="0"/>
              <a:t>AES-GCM-SIV: Nonce Misuse-Resistant Authenticated Encryption – RFC 8452 – April 2019</a:t>
            </a:r>
            <a:br>
              <a:rPr lang="en-US" sz="1500" dirty="0"/>
            </a:br>
            <a:r>
              <a:rPr lang="en-US" sz="1500" dirty="0">
                <a:hlinkClick r:id="rId10"/>
              </a:rPr>
              <a:t>https://tools.ietf.org/html/rfc8452</a:t>
            </a:r>
            <a:endParaRPr lang="en-US" sz="1500"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15931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Linux Foundation OpenPrinting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BD45F-8AA1-3641-8AD8-D31A889220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Linux Foundation OP Google Summer of Code 2018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Lots of good work and contributions to PWG's GitHub 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Close reading of a number of PWG specs revealed additional errata – now in progress for several PWG specs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Thanks to Linux </a:t>
            </a:r>
            <a:r>
              <a:rPr lang="en-US" dirty="0" err="1"/>
              <a:t>OpenPrinting</a:t>
            </a:r>
            <a:r>
              <a:rPr lang="en-US" dirty="0"/>
              <a:t> coordinators, mentors, and all the students for your hard work and contributions!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Linux Foundation OP Google Summer of Code 2019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Test scripts for </a:t>
            </a:r>
            <a:r>
              <a:rPr lang="en-US" dirty="0" err="1"/>
              <a:t>ipptool</a:t>
            </a:r>
            <a:r>
              <a:rPr lang="en-US" dirty="0"/>
              <a:t> for IPP System 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Test scripts for </a:t>
            </a:r>
            <a:r>
              <a:rPr lang="en-US" dirty="0" err="1"/>
              <a:t>ipptool</a:t>
            </a:r>
            <a:r>
              <a:rPr lang="en-US" dirty="0"/>
              <a:t> for IPP Errata specs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Generic Framework: Printer Application from Legacy Driver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Improve the </a:t>
            </a:r>
            <a:r>
              <a:rPr lang="en-US" dirty="0" err="1"/>
              <a:t>pdftoraster</a:t>
            </a:r>
            <a:r>
              <a:rPr lang="en-US" dirty="0"/>
              <a:t> filter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Turn </a:t>
            </a:r>
            <a:r>
              <a:rPr lang="en-US" dirty="0" err="1"/>
              <a:t>scp</a:t>
            </a:r>
            <a:r>
              <a:rPr lang="en-US" dirty="0"/>
              <a:t>-</a:t>
            </a:r>
            <a:r>
              <a:rPr lang="en-US" dirty="0" err="1"/>
              <a:t>dbus</a:t>
            </a:r>
            <a:r>
              <a:rPr lang="en-US" dirty="0"/>
              <a:t>-service of system-config-printer into C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Linux Foundation OP Website Renovation – ongoing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Aveek</a:t>
            </a:r>
            <a:r>
              <a:rPr lang="en-US" dirty="0"/>
              <a:t> and Till found </a:t>
            </a:r>
            <a:r>
              <a:rPr lang="en-US" dirty="0" err="1"/>
              <a:t>GSoC</a:t>
            </a:r>
            <a:r>
              <a:rPr lang="en-US" dirty="0"/>
              <a:t> 2017/2018 students to do the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Changed from WordPress to Jekyll (used by Mike for years)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Driverless Printing page displays the PWG IPP Everywhere™ logo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Resume in fall 2019 after </a:t>
            </a:r>
            <a:r>
              <a:rPr lang="en-US" dirty="0" err="1"/>
              <a:t>GSoC</a:t>
            </a:r>
            <a:r>
              <a:rPr lang="en-US" dirty="0"/>
              <a:t> 2019 completion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40640" indent="0">
              <a:buNone/>
            </a:pPr>
            <a:endParaRPr lang="en-US"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BDDB402B-449F-134B-8FC2-46724227C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3989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30767</TotalTime>
  <Words>591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Verdana</vt:lpstr>
      <vt:lpstr>White</vt:lpstr>
      <vt:lpstr>Liaison Status</vt:lpstr>
      <vt:lpstr>Trusted Computing Group (TCG)</vt:lpstr>
      <vt:lpstr>Internet Engineering Task Force (IETF) (1 of 3)</vt:lpstr>
      <vt:lpstr>Internet Engineering Task Force (IETF) (2 of 3)</vt:lpstr>
      <vt:lpstr>Internet Engineering Task Force (IETF) (2 of 3)</vt:lpstr>
      <vt:lpstr>Linux Foundation OpenPrinting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Face-to-Face Plenary Session - August 2019</dc:title>
  <dc:subject/>
  <dc:creator>Smith Kennedy [HP Inc.]</dc:creator>
  <cp:keywords/>
  <dc:description/>
  <cp:lastModifiedBy>Ira McDonald</cp:lastModifiedBy>
  <cp:revision>557</cp:revision>
  <cp:lastPrinted>2019-08-09T17:42:48Z</cp:lastPrinted>
  <dcterms:modified xsi:type="dcterms:W3CDTF">2019-08-11T22:12:50Z</dcterms:modified>
  <cp:category/>
</cp:coreProperties>
</file>