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8"/>
  </p:notesMasterIdLst>
  <p:sldIdLst>
    <p:sldId id="287" r:id="rId2"/>
    <p:sldId id="370" r:id="rId3"/>
    <p:sldId id="371" r:id="rId4"/>
    <p:sldId id="383" r:id="rId5"/>
    <p:sldId id="384" r:id="rId6"/>
    <p:sldId id="382" r:id="rId7"/>
  </p:sldIdLst>
  <p:sldSz cx="9144000" cy="6858000" type="screen4x3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40640" marR="4064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000000"/>
        </a:solidFill>
        <a:effectLst/>
        <a:uFill>
          <a:solidFill>
            <a:srgbClr val="000000"/>
          </a:solidFill>
        </a:uFill>
        <a:latin typeface="Arial"/>
        <a:ea typeface="Arial"/>
        <a:cs typeface="Arial"/>
        <a:sym typeface="Arial"/>
      </a:defRPr>
    </a:lvl1pPr>
    <a:lvl2pPr marL="40640" marR="40640" indent="3429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000000"/>
        </a:solidFill>
        <a:effectLst/>
        <a:uFill>
          <a:solidFill>
            <a:srgbClr val="000000"/>
          </a:solidFill>
        </a:uFill>
        <a:latin typeface="Arial"/>
        <a:ea typeface="Arial"/>
        <a:cs typeface="Arial"/>
        <a:sym typeface="Arial"/>
      </a:defRPr>
    </a:lvl2pPr>
    <a:lvl3pPr marL="40640" marR="40640" indent="685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000000"/>
        </a:solidFill>
        <a:effectLst/>
        <a:uFill>
          <a:solidFill>
            <a:srgbClr val="000000"/>
          </a:solidFill>
        </a:uFill>
        <a:latin typeface="Arial"/>
        <a:ea typeface="Arial"/>
        <a:cs typeface="Arial"/>
        <a:sym typeface="Arial"/>
      </a:defRPr>
    </a:lvl3pPr>
    <a:lvl4pPr marL="40640" marR="40640" indent="10287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000000"/>
        </a:solidFill>
        <a:effectLst/>
        <a:uFill>
          <a:solidFill>
            <a:srgbClr val="000000"/>
          </a:solidFill>
        </a:uFill>
        <a:latin typeface="Arial"/>
        <a:ea typeface="Arial"/>
        <a:cs typeface="Arial"/>
        <a:sym typeface="Arial"/>
      </a:defRPr>
    </a:lvl4pPr>
    <a:lvl5pPr marL="40640" marR="4064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000000"/>
        </a:solidFill>
        <a:effectLst/>
        <a:uFill>
          <a:solidFill>
            <a:srgbClr val="000000"/>
          </a:solidFill>
        </a:uFill>
        <a:latin typeface="Arial"/>
        <a:ea typeface="Arial"/>
        <a:cs typeface="Arial"/>
        <a:sym typeface="Arial"/>
      </a:defRPr>
    </a:lvl5pPr>
    <a:lvl6pPr marL="40640" marR="40640" indent="17145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000000"/>
        </a:solidFill>
        <a:effectLst/>
        <a:uFill>
          <a:solidFill>
            <a:srgbClr val="000000"/>
          </a:solidFill>
        </a:uFill>
        <a:latin typeface="Arial"/>
        <a:ea typeface="Arial"/>
        <a:cs typeface="Arial"/>
        <a:sym typeface="Arial"/>
      </a:defRPr>
    </a:lvl6pPr>
    <a:lvl7pPr marL="40640" marR="40640" indent="2057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000000"/>
        </a:solidFill>
        <a:effectLst/>
        <a:uFill>
          <a:solidFill>
            <a:srgbClr val="000000"/>
          </a:solidFill>
        </a:uFill>
        <a:latin typeface="Arial"/>
        <a:ea typeface="Arial"/>
        <a:cs typeface="Arial"/>
        <a:sym typeface="Arial"/>
      </a:defRPr>
    </a:lvl7pPr>
    <a:lvl8pPr marL="40640" marR="40640" indent="24003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000000"/>
        </a:solidFill>
        <a:effectLst/>
        <a:uFill>
          <a:solidFill>
            <a:srgbClr val="000000"/>
          </a:solidFill>
        </a:uFill>
        <a:latin typeface="Arial"/>
        <a:ea typeface="Arial"/>
        <a:cs typeface="Arial"/>
        <a:sym typeface="Arial"/>
      </a:defRPr>
    </a:lvl8pPr>
    <a:lvl9pPr marL="40640" marR="4064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000000"/>
        </a:solidFill>
        <a:effectLst/>
        <a:uFill>
          <a:solidFill>
            <a:srgbClr val="000000"/>
          </a:solidFill>
        </a:u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D6FB7"/>
    <a:srgbClr val="F9F187"/>
    <a:srgbClr val="F9E7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8F44A2F1-9E1F-4B54-A3A2-5F16C0AD49E2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C5C7C9">
              <a:alpha val="30000"/>
            </a:srgbClr>
          </a:solidFill>
        </a:fill>
      </a:tcStyle>
    </a:band2H>
    <a:firstCol>
      <a:tcTxStyle b="off" i="off">
        <a:fontRef idx="minor">
          <a:srgbClr val="000000"/>
        </a:fontRef>
        <a:srgbClr val="000000"/>
      </a:tcTxStyle>
      <a:tcStyle>
        <a:tcBdr>
          <a:left>
            <a:ln w="28575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000000">
              <a:alpha val="25000"/>
            </a:srgbClr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28575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000000">
              <a:alpha val="25000"/>
            </a:srgbClr>
          </a:solidFill>
        </a:fill>
      </a:tcStyle>
    </a:lastRow>
    <a:fir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8575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000000">
              <a:alpha val="25000"/>
            </a:srgbClr>
          </a:solidFill>
        </a:fill>
      </a:tcStyle>
    </a:firstRow>
  </a:tblStyle>
  <a:tblStyle styleId="{C7B018BB-80A7-4F77-B60F-C8B233D01FF8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2"/>
          </a:solidFill>
        </a:fill>
      </a:tcStyle>
    </a:firstRow>
  </a:tblStyle>
  <a:tblStyle styleId="{EEE7283C-3CF3-47DC-8721-378D4A62B228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/>
      <a:tcStyle>
        <a:tcBdr/>
        <a:fill>
          <a:solidFill>
            <a:srgbClr val="C3C2C2"/>
          </a:solidFill>
        </a:fill>
      </a:tcStyle>
    </a:band2H>
    <a:firstCol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CE5E6"/>
          </a:solidFill>
        </a:fill>
      </a:tcStyle>
    </a:band2H>
    <a:firstCol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/>
      <a:tcStyle>
        <a:tcBdr/>
        <a:fill>
          <a:solidFill>
            <a:srgbClr val="DEDEDF"/>
          </a:solidFill>
        </a:fill>
      </a:tcStyle>
    </a:band2H>
    <a:firstCol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  <a:tblStyle styleId="{4C3C2611-4C71-4FC5-86AE-919BDF0F9419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672"/>
    <p:restoredTop sz="86429"/>
  </p:normalViewPr>
  <p:slideViewPr>
    <p:cSldViewPr snapToGrid="0" snapToObjects="1">
      <p:cViewPr varScale="1">
        <p:scale>
          <a:sx n="68" d="100"/>
          <a:sy n="68" d="100"/>
        </p:scale>
        <p:origin x="965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411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93" d="100"/>
        <a:sy n="93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66" name="Shape 66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768995566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584200" latinLnBrk="0">
      <a:defRPr sz="1400">
        <a:latin typeface="Lucida Grande"/>
        <a:ea typeface="Lucida Grande"/>
        <a:cs typeface="Lucida Grande"/>
        <a:sym typeface="Lucida Grande"/>
      </a:defRPr>
    </a:lvl1pPr>
    <a:lvl2pPr indent="228600" defTabSz="584200" latinLnBrk="0">
      <a:defRPr sz="1400">
        <a:latin typeface="Lucida Grande"/>
        <a:ea typeface="Lucida Grande"/>
        <a:cs typeface="Lucida Grande"/>
        <a:sym typeface="Lucida Grande"/>
      </a:defRPr>
    </a:lvl2pPr>
    <a:lvl3pPr indent="457200" defTabSz="584200" latinLnBrk="0">
      <a:defRPr sz="1400">
        <a:latin typeface="Lucida Grande"/>
        <a:ea typeface="Lucida Grande"/>
        <a:cs typeface="Lucida Grande"/>
        <a:sym typeface="Lucida Grande"/>
      </a:defRPr>
    </a:lvl3pPr>
    <a:lvl4pPr indent="685800" defTabSz="584200" latinLnBrk="0">
      <a:defRPr sz="1400">
        <a:latin typeface="Lucida Grande"/>
        <a:ea typeface="Lucida Grande"/>
        <a:cs typeface="Lucida Grande"/>
        <a:sym typeface="Lucida Grande"/>
      </a:defRPr>
    </a:lvl4pPr>
    <a:lvl5pPr indent="914400" defTabSz="584200" latinLnBrk="0">
      <a:defRPr sz="1400">
        <a:latin typeface="Lucida Grande"/>
        <a:ea typeface="Lucida Grande"/>
        <a:cs typeface="Lucida Grande"/>
        <a:sym typeface="Lucida Grande"/>
      </a:defRPr>
    </a:lvl5pPr>
    <a:lvl6pPr indent="1143000" defTabSz="584200" latinLnBrk="0">
      <a:defRPr sz="1400">
        <a:latin typeface="Lucida Grande"/>
        <a:ea typeface="Lucida Grande"/>
        <a:cs typeface="Lucida Grande"/>
        <a:sym typeface="Lucida Grande"/>
      </a:defRPr>
    </a:lvl6pPr>
    <a:lvl7pPr indent="1371600" defTabSz="584200" latinLnBrk="0">
      <a:defRPr sz="1400">
        <a:latin typeface="Lucida Grande"/>
        <a:ea typeface="Lucida Grande"/>
        <a:cs typeface="Lucida Grande"/>
        <a:sym typeface="Lucida Grande"/>
      </a:defRPr>
    </a:lvl7pPr>
    <a:lvl8pPr indent="1600200" defTabSz="584200" latinLnBrk="0">
      <a:defRPr sz="1400">
        <a:latin typeface="Lucida Grande"/>
        <a:ea typeface="Lucida Grande"/>
        <a:cs typeface="Lucida Grande"/>
        <a:sym typeface="Lucida Grande"/>
      </a:defRPr>
    </a:lvl8pPr>
    <a:lvl9pPr indent="1828800" defTabSz="584200" latinLnBrk="0">
      <a:defRPr sz="1400">
        <a:latin typeface="Lucida Grande"/>
        <a:ea typeface="Lucida Grande"/>
        <a:cs typeface="Lucida Grande"/>
        <a:sym typeface="Lucida Grand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/>
          <p:nvPr/>
        </p:nvSpPr>
        <p:spPr>
          <a:xfrm>
            <a:off x="419100" y="2565400"/>
            <a:ext cx="5912555" cy="520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sz="3600" b="1">
                <a:solidFill>
                  <a:srgbClr val="5D70B7"/>
                </a:solidFill>
                <a:uFill>
                  <a:solidFill>
                    <a:srgbClr val="5D70B7"/>
                  </a:solidFill>
                </a:uFill>
              </a:defRPr>
            </a:lvl1pPr>
          </a:lstStyle>
          <a:p>
            <a:r>
              <a:t>The Printer Working Group</a:t>
            </a:r>
          </a:p>
        </p:txBody>
      </p:sp>
      <p:pic>
        <p:nvPicPr>
          <p:cNvPr id="18" name="pwg-transparency.png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7200" y="457200"/>
            <a:ext cx="1905000" cy="2068620"/>
          </a:xfrm>
          <a:prstGeom prst="rect">
            <a:avLst/>
          </a:prstGeom>
        </p:spPr>
      </p:pic>
      <p:sp>
        <p:nvSpPr>
          <p:cNvPr id="20" name="Shape 20"/>
          <p:cNvSpPr/>
          <p:nvPr/>
        </p:nvSpPr>
        <p:spPr>
          <a:xfrm>
            <a:off x="2311400" y="2374900"/>
            <a:ext cx="301635" cy="2494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>
            <a:spAutoFit/>
          </a:bodyPr>
          <a:lstStyle>
            <a:lvl1pPr>
              <a:defRPr sz="1100"/>
            </a:lvl1pPr>
          </a:lstStyle>
          <a:p>
            <a:r>
              <a:t>®</a:t>
            </a:r>
          </a:p>
        </p:txBody>
      </p:sp>
      <p:sp>
        <p:nvSpPr>
          <p:cNvPr id="21" name="Shape 21"/>
          <p:cNvSpPr>
            <a:spLocks noGrp="1"/>
          </p:cNvSpPr>
          <p:nvPr>
            <p:ph type="title"/>
          </p:nvPr>
        </p:nvSpPr>
        <p:spPr>
          <a:xfrm>
            <a:off x="457200" y="3187700"/>
            <a:ext cx="8229600" cy="1270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</a:defRPr>
            </a:lvl1pPr>
          </a:lstStyle>
          <a:p>
            <a:r>
              <a:rPr dirty="0"/>
              <a:t>Title Text</a:t>
            </a:r>
          </a:p>
        </p:txBody>
      </p:sp>
      <p:sp>
        <p:nvSpPr>
          <p:cNvPr id="22" name="Shape 22"/>
          <p:cNvSpPr>
            <a:spLocks noGrp="1"/>
          </p:cNvSpPr>
          <p:nvPr>
            <p:ph type="body" sz="half" idx="1"/>
          </p:nvPr>
        </p:nvSpPr>
        <p:spPr>
          <a:xfrm>
            <a:off x="457200" y="4445000"/>
            <a:ext cx="8229600" cy="2032000"/>
          </a:xfrm>
          <a:prstGeom prst="rect">
            <a:avLst/>
          </a:prstGeom>
        </p:spPr>
        <p:txBody>
          <a:bodyPr/>
          <a:lstStyle>
            <a:lvl1pPr marL="0" indent="0">
              <a:buSzTx/>
              <a:buNone/>
              <a:defRPr sz="2400"/>
            </a:lvl1pPr>
            <a:lvl2pPr marL="0" indent="0">
              <a:buSzTx/>
              <a:buNone/>
              <a:defRPr sz="2400"/>
            </a:lvl2pPr>
            <a:lvl3pPr marL="0" indent="0">
              <a:buSzTx/>
              <a:buNone/>
              <a:defRPr sz="2400"/>
            </a:lvl3pPr>
            <a:lvl4pPr marL="0" indent="0">
              <a:buSzTx/>
              <a:buNone/>
              <a:defRPr sz="2400"/>
            </a:lvl4pPr>
            <a:lvl5pPr marL="0" indent="0">
              <a:buSzTx/>
              <a:buNone/>
              <a:defRPr sz="2400"/>
            </a:lvl5pPr>
          </a:lstStyle>
          <a:p>
            <a:r>
              <a:rPr dirty="0"/>
              <a:t>Body Level One</a:t>
            </a:r>
          </a:p>
          <a:p>
            <a:pPr lvl="1"/>
            <a:r>
              <a:rPr dirty="0"/>
              <a:t>Body Level Two</a:t>
            </a:r>
          </a:p>
          <a:p>
            <a:pPr lvl="2"/>
            <a:r>
              <a:rPr dirty="0"/>
              <a:t>Body Level Three</a:t>
            </a:r>
          </a:p>
          <a:p>
            <a:pPr lvl="3"/>
            <a:r>
              <a:rPr dirty="0"/>
              <a:t>Body Level Four</a:t>
            </a:r>
          </a:p>
          <a:p>
            <a:pPr lvl="4"/>
            <a:r>
              <a:rPr dirty="0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1" name="Shape 31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" name="Shape 307">
            <a:extLst>
              <a:ext uri="{FF2B5EF4-FFF2-40B4-BE49-F238E27FC236}">
                <a16:creationId xmlns:a16="http://schemas.microsoft.com/office/drawing/2014/main" id="{8BA6A6C4-804A-5E49-836A-CE31D64529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66150" y="6629400"/>
            <a:ext cx="577849" cy="2286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>
            <a:lvl1pPr algn="ctr">
              <a:defRPr sz="900">
                <a:solidFill>
                  <a:schemeClr val="bg1"/>
                </a:solidFill>
              </a:defRPr>
            </a:lvl1pPr>
          </a:lstStyle>
          <a:p>
            <a:fld id="{86CB4B4D-7CA3-9044-876B-883B54F8677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5108782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300">
            <a:extLst>
              <a:ext uri="{FF2B5EF4-FFF2-40B4-BE49-F238E27FC236}">
                <a16:creationId xmlns:a16="http://schemas.microsoft.com/office/drawing/2014/main" id="{B67249C2-F919-FB43-A3E8-432384B3F9C2}"/>
              </a:ext>
            </a:extLst>
          </p:cNvPr>
          <p:cNvSpPr/>
          <p:nvPr userDrawn="1"/>
        </p:nvSpPr>
        <p:spPr>
          <a:xfrm>
            <a:off x="0" y="6629400"/>
            <a:ext cx="9144000" cy="228600"/>
          </a:xfrm>
          <a:prstGeom prst="rect">
            <a:avLst/>
          </a:prstGeom>
          <a:solidFill>
            <a:srgbClr val="5D6FB7"/>
          </a:solidFill>
          <a:ln>
            <a:miter lim="400000"/>
          </a:ln>
        </p:spPr>
        <p:txBody>
          <a:bodyPr lIns="50800" tIns="50800" rIns="50800" bIns="50800" anchor="ctr"/>
          <a:lstStyle/>
          <a:p>
            <a:endParaRPr/>
          </a:p>
        </p:txBody>
      </p:sp>
      <p:sp>
        <p:nvSpPr>
          <p:cNvPr id="2" name="Shape 2"/>
          <p:cNvSpPr/>
          <p:nvPr/>
        </p:nvSpPr>
        <p:spPr>
          <a:xfrm>
            <a:off x="0" y="0"/>
            <a:ext cx="9144000" cy="1143000"/>
          </a:xfrm>
          <a:prstGeom prst="rect">
            <a:avLst/>
          </a:prstGeom>
          <a:solidFill>
            <a:srgbClr val="5D6FB7"/>
          </a:solidFill>
        </p:spPr>
        <p:txBody>
          <a:bodyPr lIns="50800" tIns="50800" rIns="50800" bIns="50800" anchor="ctr"/>
          <a:lstStyle/>
          <a:p>
            <a:endParaRPr/>
          </a:p>
        </p:txBody>
      </p:sp>
      <p:sp>
        <p:nvSpPr>
          <p:cNvPr id="8" name="Shape 8"/>
          <p:cNvSpPr>
            <a:spLocks noGrp="1"/>
          </p:cNvSpPr>
          <p:nvPr>
            <p:ph type="body" idx="1"/>
          </p:nvPr>
        </p:nvSpPr>
        <p:spPr>
          <a:xfrm>
            <a:off x="457200" y="1371600"/>
            <a:ext cx="8229600" cy="5130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>
            <a:normAutofit/>
          </a:bodyPr>
          <a:lstStyle>
            <a:lvl2pPr marL="783590" indent="-285750">
              <a:spcBef>
                <a:spcPts val="400"/>
              </a:spcBef>
              <a:defRPr sz="1800"/>
            </a:lvl2pPr>
            <a:lvl3pPr marL="1183639" indent="-228600">
              <a:defRPr sz="1800"/>
            </a:lvl3pPr>
            <a:lvl4pPr marL="1640839" indent="-228600">
              <a:spcBef>
                <a:spcPts val="300"/>
              </a:spcBef>
              <a:defRPr sz="1400"/>
            </a:lvl4pPr>
            <a:lvl5pPr marL="2098039" indent="-228600">
              <a:spcBef>
                <a:spcPts val="300"/>
              </a:spcBef>
              <a:defRPr sz="1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pic>
        <p:nvPicPr>
          <p:cNvPr id="3" name="pwg-4dark-bkgrnd-transparency.png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66100" y="127000"/>
            <a:ext cx="851804" cy="889000"/>
          </a:xfrm>
          <a:prstGeom prst="rect">
            <a:avLst/>
          </a:prstGeom>
        </p:spPr>
      </p:pic>
      <p:sp>
        <p:nvSpPr>
          <p:cNvPr id="6" name="Shape 6"/>
          <p:cNvSpPr/>
          <p:nvPr/>
        </p:nvSpPr>
        <p:spPr>
          <a:xfrm>
            <a:off x="8813800" y="787400"/>
            <a:ext cx="245447" cy="17530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>
            <a:spAutoFit/>
          </a:bodyPr>
          <a:lstStyle>
            <a:lvl1pPr marL="57799" marR="57799" defTabSz="1295400">
              <a:defRPr sz="600"/>
            </a:lvl1pPr>
          </a:lstStyle>
          <a:p>
            <a:r>
              <a:t>®</a:t>
            </a:r>
          </a:p>
        </p:txBody>
      </p:sp>
      <p:sp>
        <p:nvSpPr>
          <p:cNvPr id="7" name="Shape 7"/>
          <p:cNvSpPr>
            <a:spLocks noGrp="1"/>
          </p:cNvSpPr>
          <p:nvPr>
            <p:ph type="title"/>
          </p:nvPr>
        </p:nvSpPr>
        <p:spPr>
          <a:xfrm>
            <a:off x="457200" y="46037"/>
            <a:ext cx="7569200" cy="1016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b"/>
          <a:lstStyle/>
          <a:p>
            <a:r>
              <a:t>Title Text</a:t>
            </a:r>
          </a:p>
        </p:txBody>
      </p:sp>
      <p:sp>
        <p:nvSpPr>
          <p:cNvPr id="14" name="Shape 303">
            <a:extLst>
              <a:ext uri="{FF2B5EF4-FFF2-40B4-BE49-F238E27FC236}">
                <a16:creationId xmlns:a16="http://schemas.microsoft.com/office/drawing/2014/main" id="{D6751747-1FDD-7544-A3EA-07F79A4C8066}"/>
              </a:ext>
            </a:extLst>
          </p:cNvPr>
          <p:cNvSpPr/>
          <p:nvPr userDrawn="1"/>
        </p:nvSpPr>
        <p:spPr>
          <a:xfrm>
            <a:off x="127000" y="6661796"/>
            <a:ext cx="8547100" cy="1538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>
              <a:buClr>
                <a:srgbClr val="000000"/>
              </a:buClr>
              <a:buFont typeface="Arial"/>
              <a:defRPr sz="10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defRPr>
            </a:lvl1pPr>
          </a:lstStyle>
          <a:p>
            <a:r>
              <a:rPr dirty="0"/>
              <a:t>Copyright © </a:t>
            </a:r>
            <a:r>
              <a:rPr lang="en-US" dirty="0"/>
              <a:t>2019 The Printer Working Group</a:t>
            </a:r>
            <a:r>
              <a:rPr dirty="0"/>
              <a:t>. All rights reserved. The IPP Everywhere and PWG logos are registered trademarks of the IEEE-ISTO.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ransition spd="med"/>
  <p:hf hdr="0" ftr="0" dt="0"/>
  <p:txStyles>
    <p:titleStyle>
      <a:lvl1pPr marL="40640" marR="40640" indent="0" algn="l" defTabSz="914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00" b="0" i="0" u="none" strike="noStrike" cap="none" spc="0" baseline="0">
          <a:ln>
            <a:noFill/>
          </a:ln>
          <a:solidFill>
            <a:srgbClr val="FFFFFF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Verdana"/>
        </a:defRPr>
      </a:lvl1pPr>
      <a:lvl2pPr marL="40640" marR="40640" indent="228600" algn="l" defTabSz="914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00" b="0" i="0" u="none" strike="noStrike" cap="none" spc="0" baseline="0">
          <a:ln>
            <a:noFill/>
          </a:ln>
          <a:solidFill>
            <a:srgbClr val="FFFFFF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Verdana"/>
        </a:defRPr>
      </a:lvl2pPr>
      <a:lvl3pPr marL="40640" marR="40640" indent="457200" algn="l" defTabSz="914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00" b="0" i="0" u="none" strike="noStrike" cap="none" spc="0" baseline="0">
          <a:ln>
            <a:noFill/>
          </a:ln>
          <a:solidFill>
            <a:srgbClr val="FFFFFF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Verdana"/>
        </a:defRPr>
      </a:lvl3pPr>
      <a:lvl4pPr marL="40640" marR="40640" indent="685800" algn="l" defTabSz="914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00" b="0" i="0" u="none" strike="noStrike" cap="none" spc="0" baseline="0">
          <a:ln>
            <a:noFill/>
          </a:ln>
          <a:solidFill>
            <a:srgbClr val="FFFFFF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Verdana"/>
        </a:defRPr>
      </a:lvl4pPr>
      <a:lvl5pPr marL="40640" marR="40640" indent="914400" algn="l" defTabSz="914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00" b="0" i="0" u="none" strike="noStrike" cap="none" spc="0" baseline="0">
          <a:ln>
            <a:noFill/>
          </a:ln>
          <a:solidFill>
            <a:srgbClr val="FFFFFF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Verdana"/>
        </a:defRPr>
      </a:lvl5pPr>
      <a:lvl6pPr marL="40640" marR="40640" indent="1143000" algn="l" defTabSz="914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00" b="0" i="0" u="none" strike="noStrike" cap="none" spc="0" baseline="0">
          <a:ln>
            <a:noFill/>
          </a:ln>
          <a:solidFill>
            <a:srgbClr val="FFFFFF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Verdana"/>
        </a:defRPr>
      </a:lvl6pPr>
      <a:lvl7pPr marL="40640" marR="40640" indent="1371600" algn="l" defTabSz="914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00" b="0" i="0" u="none" strike="noStrike" cap="none" spc="0" baseline="0">
          <a:ln>
            <a:noFill/>
          </a:ln>
          <a:solidFill>
            <a:srgbClr val="FFFFFF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Verdana"/>
        </a:defRPr>
      </a:lvl7pPr>
      <a:lvl8pPr marL="40640" marR="40640" indent="1600200" algn="l" defTabSz="914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00" b="0" i="0" u="none" strike="noStrike" cap="none" spc="0" baseline="0">
          <a:ln>
            <a:noFill/>
          </a:ln>
          <a:solidFill>
            <a:srgbClr val="FFFFFF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Verdana"/>
        </a:defRPr>
      </a:lvl8pPr>
      <a:lvl9pPr marL="40640" marR="40640" indent="1828800" algn="l" defTabSz="914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00" b="0" i="0" u="none" strike="noStrike" cap="none" spc="0" baseline="0">
          <a:ln>
            <a:noFill/>
          </a:ln>
          <a:solidFill>
            <a:srgbClr val="FFFFFF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Verdana"/>
        </a:defRPr>
      </a:lvl9pPr>
    </p:titleStyle>
    <p:bodyStyle>
      <a:lvl1pPr marL="383540" marR="40640" indent="-342900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Tx/>
        <a:buChar char="•"/>
        <a:tabLst/>
        <a:defRPr sz="2200" b="0" i="0" u="none" strike="noStrike" cap="none" spc="0" baseline="0">
          <a:ln>
            <a:noFill/>
          </a:ln>
          <a:solidFill>
            <a:srgbClr val="000000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Verdana"/>
        </a:defRPr>
      </a:lvl1pPr>
      <a:lvl2pPr marL="847089" marR="40640" indent="-349249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Tx/>
        <a:buChar char="•"/>
        <a:tabLst/>
        <a:defRPr sz="2200" b="0" i="0" u="none" strike="noStrike" cap="none" spc="0" baseline="0">
          <a:ln>
            <a:noFill/>
          </a:ln>
          <a:solidFill>
            <a:srgbClr val="000000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Verdana"/>
        </a:defRPr>
      </a:lvl2pPr>
      <a:lvl3pPr marL="1234439" marR="40640" indent="-279400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Tx/>
        <a:buChar char="•"/>
        <a:tabLst/>
        <a:defRPr sz="2200" b="0" i="0" u="none" strike="noStrike" cap="none" spc="0" baseline="0">
          <a:ln>
            <a:noFill/>
          </a:ln>
          <a:solidFill>
            <a:srgbClr val="000000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Verdana"/>
        </a:defRPr>
      </a:lvl3pPr>
      <a:lvl4pPr marL="1771468" marR="40640" indent="-359228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Tx/>
        <a:buChar char="•"/>
        <a:tabLst/>
        <a:defRPr sz="2200" b="0" i="0" u="none" strike="noStrike" cap="none" spc="0" baseline="0">
          <a:ln>
            <a:noFill/>
          </a:ln>
          <a:solidFill>
            <a:srgbClr val="000000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Verdana"/>
        </a:defRPr>
      </a:lvl4pPr>
      <a:lvl5pPr marL="2228668" marR="40640" indent="-359228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Tx/>
        <a:buChar char="•"/>
        <a:tabLst/>
        <a:defRPr sz="2200" b="0" i="0" u="none" strike="noStrike" cap="none" spc="0" baseline="0">
          <a:ln>
            <a:noFill/>
          </a:ln>
          <a:solidFill>
            <a:srgbClr val="000000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Verdana"/>
        </a:defRPr>
      </a:lvl5pPr>
      <a:lvl6pPr marL="2228668" marR="40640" indent="-359228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Tx/>
        <a:buChar char="•"/>
        <a:tabLst/>
        <a:defRPr sz="2200" b="0" i="0" u="none" strike="noStrike" cap="none" spc="0" baseline="0">
          <a:ln>
            <a:noFill/>
          </a:ln>
          <a:solidFill>
            <a:srgbClr val="000000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Verdana"/>
        </a:defRPr>
      </a:lvl6pPr>
      <a:lvl7pPr marL="2228668" marR="40640" indent="-359228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Tx/>
        <a:buChar char="•"/>
        <a:tabLst/>
        <a:defRPr sz="2200" b="0" i="0" u="none" strike="noStrike" cap="none" spc="0" baseline="0">
          <a:ln>
            <a:noFill/>
          </a:ln>
          <a:solidFill>
            <a:srgbClr val="000000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Verdana"/>
        </a:defRPr>
      </a:lvl7pPr>
      <a:lvl8pPr marL="2228668" marR="40640" indent="-359228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Tx/>
        <a:buChar char="•"/>
        <a:tabLst/>
        <a:defRPr sz="2200" b="0" i="0" u="none" strike="noStrike" cap="none" spc="0" baseline="0">
          <a:ln>
            <a:noFill/>
          </a:ln>
          <a:solidFill>
            <a:srgbClr val="000000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Verdana"/>
        </a:defRPr>
      </a:lvl8pPr>
      <a:lvl9pPr marL="2228668" marR="40640" indent="-359228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Tx/>
        <a:buChar char="•"/>
        <a:tabLst/>
        <a:defRPr sz="2200" b="0" i="0" u="none" strike="noStrike" cap="none" spc="0" baseline="0">
          <a:ln>
            <a:noFill/>
          </a:ln>
          <a:solidFill>
            <a:srgbClr val="000000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Verdana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Arial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Arial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Arial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Arial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Arial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Arial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Arial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Arial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rustedcomputinggroup.org/resources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datatracker.ietf.org/doc/draft-ietf-cbor-7049bis/" TargetMode="External"/><Relationship Id="rId3" Type="http://schemas.openxmlformats.org/officeDocument/2006/relationships/hyperlink" Target="https://tools.ietf.org/html/rfc8446" TargetMode="External"/><Relationship Id="rId7" Type="http://schemas.openxmlformats.org/officeDocument/2006/relationships/hyperlink" Target="https://tools.ietf.org/html/rfc8610" TargetMode="External"/><Relationship Id="rId2" Type="http://schemas.openxmlformats.org/officeDocument/2006/relationships/hyperlink" Target="https://datatracker.ietf.org/doc/draft-ietf-tls-dtls13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doc/draft-ietf-sacm-ecp/" TargetMode="External"/><Relationship Id="rId5" Type="http://schemas.openxmlformats.org/officeDocument/2006/relationships/hyperlink" Target="https://datatracker.ietf.org/doc/draft-ietf-sacm-arch/" TargetMode="External"/><Relationship Id="rId4" Type="http://schemas.openxmlformats.org/officeDocument/2006/relationships/hyperlink" Target="https://datatracker.ietf.org/doc/draft-ietf-sacm-coswid/" TargetMode="External"/><Relationship Id="rId9" Type="http://schemas.openxmlformats.org/officeDocument/2006/relationships/hyperlink" Target="https://datatracker.ietf.org/doc/draft-ietf-cbor-array-tags/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datatracker.ietf.org/doc/draft-birkholz-rats-reference-interaction-model/" TargetMode="External"/><Relationship Id="rId3" Type="http://schemas.openxmlformats.org/officeDocument/2006/relationships/hyperlink" Target="https://datatracker.ietf.org/doc/draft-fedorkow-rats-network-device-attestation/" TargetMode="External"/><Relationship Id="rId7" Type="http://schemas.openxmlformats.org/officeDocument/2006/relationships/hyperlink" Target="https://datatracker.ietf.org/doc/draft-tschofenig-rats-psa-token/" TargetMode="External"/><Relationship Id="rId2" Type="http://schemas.openxmlformats.org/officeDocument/2006/relationships/hyperlink" Target="https://datatracker.ietf.org/doc/draft-ietf-rats-eat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doc/draft-richardson-rats-usecases/" TargetMode="External"/><Relationship Id="rId5" Type="http://schemas.openxmlformats.org/officeDocument/2006/relationships/hyperlink" Target="https://datatracker.ietf.org/doc/draft-birkholz-rats-information-model/" TargetMode="External"/><Relationship Id="rId10" Type="http://schemas.openxmlformats.org/officeDocument/2006/relationships/hyperlink" Target="https://datatracker.ietf.org/doc/draft-birkholz-rats-tuda/" TargetMode="External"/><Relationship Id="rId4" Type="http://schemas.openxmlformats.org/officeDocument/2006/relationships/hyperlink" Target="https://datatracker.ietf.org/doc/draft-birkholz-rats-basic-yang-module/" TargetMode="External"/><Relationship Id="rId9" Type="http://schemas.openxmlformats.org/officeDocument/2006/relationships/hyperlink" Target="https://datatracker.ietf.org/doc/draft-birkholz-rats-architecture/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datatracker.ietf.org/doc/draft-hoffman-c2pq/" TargetMode="External"/><Relationship Id="rId3" Type="http://schemas.openxmlformats.org/officeDocument/2006/relationships/hyperlink" Target="https://datatracker.ietf.org/doc/draft-irtf-cfrg-xchacha/" TargetMode="External"/><Relationship Id="rId7" Type="http://schemas.openxmlformats.org/officeDocument/2006/relationships/hyperlink" Target="https://datatracker.ietf.org/doc/draft-irtf-cfrg-re-keying/" TargetMode="External"/><Relationship Id="rId2" Type="http://schemas.openxmlformats.org/officeDocument/2006/relationships/hyperlink" Target="https://datatracker.ietf.org/doc/draft-irtf-cfrg-voprf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doc/draft-irtf-cfrg-hpke/" TargetMode="External"/><Relationship Id="rId5" Type="http://schemas.openxmlformats.org/officeDocument/2006/relationships/hyperlink" Target="https://datatracker.ietf.org/doc/draft-irtf-cfrg-randomness-improvements/" TargetMode="External"/><Relationship Id="rId10" Type="http://schemas.openxmlformats.org/officeDocument/2006/relationships/hyperlink" Target="https://tools.ietf.org/html/rfc8452" TargetMode="External"/><Relationship Id="rId4" Type="http://schemas.openxmlformats.org/officeDocument/2006/relationships/hyperlink" Target="https://datatracker.ietf.org/doc/draft-irtf-cfrg-hash-to-curve/" TargetMode="External"/><Relationship Id="rId9" Type="http://schemas.openxmlformats.org/officeDocument/2006/relationships/hyperlink" Target="https://tools.ietf.org/html/rfc8554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" name="Shape 359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Liaison Status</a:t>
            </a:r>
          </a:p>
        </p:txBody>
      </p:sp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" name="Shape 36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sz="2800" dirty="0"/>
              <a:t>Trusted Computing Group (TCG)</a:t>
            </a:r>
          </a:p>
        </p:txBody>
      </p:sp>
      <p:sp>
        <p:nvSpPr>
          <p:cNvPr id="369" name="Shape 369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>
            <a:normAutofit fontScale="77500" lnSpcReduction="20000"/>
          </a:bodyPr>
          <a:lstStyle/>
          <a:p>
            <a:pPr marL="305608" indent="-264968">
              <a:defRPr sz="1700"/>
            </a:pPr>
            <a:r>
              <a:rPr lang="en-US" b="1" dirty="0"/>
              <a:t>Next TCG Members Meetings</a:t>
            </a:r>
            <a:endParaRPr lang="en-US" dirty="0"/>
          </a:p>
          <a:p>
            <a:pPr marL="767715" lvl="1" indent="-269875">
              <a:defRPr sz="1700"/>
            </a:pPr>
            <a:r>
              <a:rPr lang="en-US" sz="1600" dirty="0"/>
              <a:t>14-17 October 2019 – Toronto, ON, Canada – Ira to call in</a:t>
            </a:r>
          </a:p>
          <a:p>
            <a:pPr marL="767715" lvl="1" indent="-269875">
              <a:defRPr sz="1700"/>
            </a:pPr>
            <a:r>
              <a:rPr lang="en-US" sz="1600" dirty="0"/>
              <a:t>10-13 February 2020 – Miami, FL, USA – Ira to call in</a:t>
            </a:r>
          </a:p>
          <a:p>
            <a:pPr marL="305608" indent="-264968">
              <a:defRPr sz="1700"/>
            </a:pPr>
            <a:r>
              <a:rPr lang="en-US" b="1" dirty="0"/>
              <a:t>Trusted Mobility Solutions (TMS) </a:t>
            </a:r>
            <a:r>
              <a:rPr lang="en-US" dirty="0"/>
              <a:t>– Ira is co-chair and co-editor</a:t>
            </a:r>
          </a:p>
          <a:p>
            <a:pPr marL="767715" lvl="1" indent="-269875">
              <a:defRPr sz="1700"/>
            </a:pPr>
            <a:r>
              <a:rPr lang="en-US" sz="1600" dirty="0"/>
              <a:t>Scope: mobile phones, telecom networks, enterprise/financial BYOD</a:t>
            </a:r>
          </a:p>
          <a:p>
            <a:pPr marL="767715" lvl="1" indent="-269875">
              <a:defRPr sz="1700"/>
            </a:pPr>
            <a:r>
              <a:rPr lang="en-US" sz="1600" dirty="0"/>
              <a:t>Formal liaisons – </a:t>
            </a:r>
            <a:r>
              <a:rPr lang="en-US" sz="1600" dirty="0">
                <a:solidFill>
                  <a:srgbClr val="0070C0"/>
                </a:solidFill>
              </a:rPr>
              <a:t>ATIS</a:t>
            </a:r>
            <a:r>
              <a:rPr lang="en-US" sz="1600" dirty="0"/>
              <a:t> (5G Security), ETSI (NFV/MEC), Global Platform (TEE and SE)</a:t>
            </a:r>
          </a:p>
          <a:p>
            <a:pPr marL="767715" lvl="1" indent="-269875">
              <a:defRPr sz="1700"/>
            </a:pPr>
            <a:r>
              <a:rPr lang="en-US" sz="1600" dirty="0">
                <a:solidFill>
                  <a:srgbClr val="0070C0"/>
                </a:solidFill>
              </a:rPr>
              <a:t>GP/TCG collaboration – Remote Attestation in IETF RATS WG</a:t>
            </a:r>
          </a:p>
          <a:p>
            <a:pPr marL="767715" lvl="1" indent="-269875">
              <a:defRPr sz="1700"/>
            </a:pPr>
            <a:r>
              <a:rPr lang="en-US" sz="1600" dirty="0"/>
              <a:t>Informal liaisons – 3GPP, ITU-T, </a:t>
            </a:r>
            <a:r>
              <a:rPr lang="en-US" sz="1600" dirty="0">
                <a:solidFill>
                  <a:schemeClr val="tx1"/>
                </a:solidFill>
              </a:rPr>
              <a:t>GSMA, </a:t>
            </a:r>
            <a:r>
              <a:rPr lang="en-US" sz="1600" dirty="0"/>
              <a:t>SAE, IETF TLS, IETF SACM, US NIST</a:t>
            </a:r>
          </a:p>
          <a:p>
            <a:pPr marL="767715" lvl="1" indent="-269875">
              <a:defRPr sz="1700"/>
            </a:pPr>
            <a:r>
              <a:rPr lang="en-US" sz="1600" i="1" dirty="0">
                <a:solidFill>
                  <a:srgbClr val="0070C0"/>
                </a:solidFill>
              </a:rPr>
              <a:t>TCG TMS Use Cases v2 – published September 2018</a:t>
            </a:r>
          </a:p>
          <a:p>
            <a:pPr marL="305608" indent="-264968">
              <a:defRPr sz="1700"/>
            </a:pPr>
            <a:r>
              <a:rPr lang="en-US" b="1" dirty="0"/>
              <a:t>Mobile Platform (MPWG) </a:t>
            </a:r>
            <a:r>
              <a:rPr lang="en-US" dirty="0"/>
              <a:t>– Ira is co-editor</a:t>
            </a:r>
          </a:p>
          <a:p>
            <a:pPr marL="762808" lvl="1" indent="-264968">
              <a:defRPr sz="1700"/>
            </a:pPr>
            <a:r>
              <a:rPr lang="en-US" sz="1600" dirty="0"/>
              <a:t>Scope: mobile phones, tablets, etc.</a:t>
            </a:r>
          </a:p>
          <a:p>
            <a:pPr marL="762808" lvl="1" indent="-264968">
              <a:defRPr sz="1700"/>
            </a:pPr>
            <a:r>
              <a:rPr lang="en-US" sz="1600" dirty="0"/>
              <a:t>Formal liaisons – </a:t>
            </a:r>
            <a:r>
              <a:rPr lang="en-US" sz="1600" dirty="0">
                <a:solidFill>
                  <a:srgbClr val="0070C0"/>
                </a:solidFill>
              </a:rPr>
              <a:t>ATIS</a:t>
            </a:r>
            <a:r>
              <a:rPr lang="en-US" sz="1600" dirty="0"/>
              <a:t> (5G Security), ETSI (NFV/MEC), Global Platform (TEE and SE), </a:t>
            </a:r>
          </a:p>
          <a:p>
            <a:pPr marL="762808" lvl="1" indent="-264968">
              <a:defRPr sz="1700"/>
            </a:pPr>
            <a:r>
              <a:rPr lang="en-US" sz="1600" i="1" dirty="0">
                <a:solidFill>
                  <a:srgbClr val="0070C0"/>
                </a:solidFill>
              </a:rPr>
              <a:t>TCG Runtime Integrity Preservation for Mobile Devices – public review in August 2019</a:t>
            </a:r>
          </a:p>
          <a:p>
            <a:pPr marL="762808" lvl="1" indent="-264968">
              <a:defRPr sz="1700"/>
            </a:pPr>
            <a:r>
              <a:rPr lang="en-US" sz="1600" i="1" dirty="0">
                <a:solidFill>
                  <a:schemeClr val="tx1"/>
                </a:solidFill>
              </a:rPr>
              <a:t>TCG/GP collaboration – Integrating GP and TCG Security Technologies</a:t>
            </a:r>
          </a:p>
          <a:p>
            <a:pPr marL="362758" indent="-264968">
              <a:defRPr sz="1700"/>
            </a:pPr>
            <a:r>
              <a:rPr lang="en-US" b="1" dirty="0"/>
              <a:t>Recent Specifications</a:t>
            </a:r>
          </a:p>
          <a:p>
            <a:pPr marL="762808" lvl="1" indent="-264968">
              <a:defRPr sz="1700"/>
            </a:pPr>
            <a:r>
              <a:rPr lang="en-US" sz="1600" dirty="0">
                <a:solidFill>
                  <a:srgbClr val="0070C0"/>
                </a:solidFill>
                <a:hlinkClick r:id="rId2"/>
              </a:rPr>
              <a:t>http://www.trustedcomputinggroup.org/resources</a:t>
            </a:r>
            <a:endParaRPr lang="en-US" sz="1600" dirty="0">
              <a:solidFill>
                <a:srgbClr val="0070C0"/>
              </a:solidFill>
            </a:endParaRPr>
          </a:p>
          <a:p>
            <a:pPr marL="762808" lvl="1" indent="-264968">
              <a:defRPr sz="1700"/>
            </a:pPr>
            <a:r>
              <a:rPr lang="en-US" sz="1600" i="1" dirty="0">
                <a:solidFill>
                  <a:srgbClr val="0070C0"/>
                </a:solidFill>
              </a:rPr>
              <a:t>TCG Runtime Integrity Preservation for Mobile Devices – public review August 2019</a:t>
            </a:r>
          </a:p>
          <a:p>
            <a:pPr marL="762808" lvl="1" indent="-264968">
              <a:defRPr sz="1700"/>
            </a:pPr>
            <a:r>
              <a:rPr lang="en-US" sz="1600" i="1" dirty="0">
                <a:solidFill>
                  <a:srgbClr val="0070C0"/>
                </a:solidFill>
              </a:rPr>
              <a:t>TCG Trusted Attestation Protocol (TAP) Info Model – publication August 2019</a:t>
            </a:r>
          </a:p>
          <a:p>
            <a:pPr marL="762808" lvl="1" indent="-264968">
              <a:defRPr sz="1700"/>
            </a:pPr>
            <a:r>
              <a:rPr lang="en-US" sz="1600" i="1" dirty="0">
                <a:solidFill>
                  <a:srgbClr val="0070C0"/>
                </a:solidFill>
              </a:rPr>
              <a:t>TCG Trusted Attestation Protocol (TAP) Use Cases – public review August 2019 </a:t>
            </a:r>
          </a:p>
          <a:p>
            <a:pPr marL="762808" lvl="1" indent="-264968">
              <a:defRPr sz="1700"/>
            </a:pPr>
            <a:r>
              <a:rPr lang="en-US" sz="1600" i="1" dirty="0">
                <a:solidFill>
                  <a:srgbClr val="0070C0"/>
                </a:solidFill>
              </a:rPr>
              <a:t>TCG TPM 2.0 Auto Thin Profile – publication August 2019</a:t>
            </a:r>
          </a:p>
          <a:p>
            <a:pPr marL="762808" lvl="1" indent="-264968">
              <a:defRPr sz="1700"/>
            </a:pPr>
            <a:r>
              <a:rPr lang="en-US" sz="1600" i="1" dirty="0">
                <a:solidFill>
                  <a:srgbClr val="0070C0"/>
                </a:solidFill>
              </a:rPr>
              <a:t>TCG TSS 2.0 Enhanced System Level API (ESAPI) – publication August 2019 </a:t>
            </a:r>
          </a:p>
          <a:p>
            <a:pPr marL="762808" lvl="1" indent="-264968">
              <a:defRPr sz="1700"/>
            </a:pPr>
            <a:r>
              <a:rPr lang="en-US" sz="1600" i="1" dirty="0">
                <a:solidFill>
                  <a:srgbClr val="0070C0"/>
                </a:solidFill>
              </a:rPr>
              <a:t>TCG TSS 2.0 System Level API (SAPI) – publication August 2019</a:t>
            </a:r>
          </a:p>
          <a:p>
            <a:pPr marL="762808" lvl="1" indent="-264968">
              <a:defRPr sz="1700"/>
            </a:pPr>
            <a:r>
              <a:rPr lang="en-US" sz="1600" i="1" dirty="0">
                <a:solidFill>
                  <a:srgbClr val="0070C0"/>
                </a:solidFill>
              </a:rPr>
              <a:t>TCG RIV: Network Equipment Remote Attestation – public review June 2019 </a:t>
            </a:r>
          </a:p>
          <a:p>
            <a:pPr marL="762808" lvl="1" indent="-264968">
              <a:defRPr sz="1700"/>
            </a:pPr>
            <a:r>
              <a:rPr lang="en-US" sz="1600" dirty="0">
                <a:solidFill>
                  <a:schemeClr val="tx1"/>
                </a:solidFill>
              </a:rPr>
              <a:t>TCG Storage: PYRITE – public review in June 2019</a:t>
            </a:r>
          </a:p>
          <a:p>
            <a:pPr marL="762808" lvl="1" indent="-264968">
              <a:defRPr sz="1700"/>
            </a:pPr>
            <a:r>
              <a:rPr lang="en-US" sz="1600" dirty="0">
                <a:solidFill>
                  <a:schemeClr val="tx1"/>
                </a:solidFill>
              </a:rPr>
              <a:t>TCG Storage: RUBY – public review in June 2019</a:t>
            </a:r>
          </a:p>
        </p:txBody>
      </p:sp>
      <p:sp>
        <p:nvSpPr>
          <p:cNvPr id="6" name="Shape 334">
            <a:extLst>
              <a:ext uri="{FF2B5EF4-FFF2-40B4-BE49-F238E27FC236}">
                <a16:creationId xmlns:a16="http://schemas.microsoft.com/office/drawing/2014/main" id="{59A7B54C-A72B-3849-96B2-DB62988CAA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66150" y="6629400"/>
            <a:ext cx="577849" cy="228600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rPr/>
              <a:pPr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56643318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" name="Shape 36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sz="2400" dirty="0"/>
              <a:t>Internet Engineering Task Force (IETF) (1 of 3)</a:t>
            </a:r>
            <a:endParaRPr sz="2400" dirty="0"/>
          </a:p>
        </p:txBody>
      </p:sp>
      <p:sp>
        <p:nvSpPr>
          <p:cNvPr id="369" name="Shape 369"/>
          <p:cNvSpPr>
            <a:spLocks noGrp="1"/>
          </p:cNvSpPr>
          <p:nvPr>
            <p:ph type="body" idx="1"/>
          </p:nvPr>
        </p:nvSpPr>
        <p:spPr>
          <a:xfrm>
            <a:off x="457200" y="1208314"/>
            <a:ext cx="8229600" cy="5294086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 marL="305608" indent="-264968">
              <a:defRPr sz="1700"/>
            </a:pPr>
            <a:r>
              <a:rPr lang="en-US" b="1" dirty="0"/>
              <a:t>Next IETF Members Meetings</a:t>
            </a:r>
            <a:endParaRPr lang="en-US" sz="1500" dirty="0"/>
          </a:p>
          <a:p>
            <a:pPr marL="767715" lvl="1" indent="-269875">
              <a:defRPr sz="1700"/>
            </a:pPr>
            <a:r>
              <a:rPr lang="en-US" sz="1500" dirty="0"/>
              <a:t>IETF 106 – 16-22 November 2019 – Singapore – Ira to call in</a:t>
            </a:r>
          </a:p>
          <a:p>
            <a:pPr marL="767715" lvl="1" indent="-269875">
              <a:defRPr sz="1700"/>
            </a:pPr>
            <a:r>
              <a:rPr lang="en-US" sz="1500" dirty="0"/>
              <a:t>IETF 107 – 21-27 March 2020 – Vancouver, BC, Canada – Ira to call in</a:t>
            </a:r>
          </a:p>
          <a:p>
            <a:pPr marL="305608" indent="-264968">
              <a:defRPr sz="1700"/>
            </a:pPr>
            <a:r>
              <a:rPr lang="en-US" b="1" dirty="0"/>
              <a:t>Transport Layer Security (TLS)</a:t>
            </a:r>
            <a:endParaRPr lang="en-US" sz="1600" dirty="0"/>
          </a:p>
          <a:p>
            <a:pPr marL="767715" lvl="1" indent="-269875">
              <a:defRPr sz="1700"/>
            </a:pPr>
            <a:r>
              <a:rPr lang="en-US" sz="1400" dirty="0"/>
              <a:t>DTLS/1.3 – draft-32 – July 2019 – waiting for interoperability reports</a:t>
            </a:r>
            <a:br>
              <a:rPr lang="en-US" sz="1400" dirty="0"/>
            </a:br>
            <a:r>
              <a:rPr lang="en-US" sz="1400" dirty="0">
                <a:hlinkClick r:id="rId2"/>
              </a:rPr>
              <a:t>https://datatracker.ietf.org/doc/draft-ietf-tls-dtls13/</a:t>
            </a:r>
            <a:endParaRPr lang="en-US" sz="1400" dirty="0"/>
          </a:p>
          <a:p>
            <a:pPr marL="767715" lvl="1" indent="-269875">
              <a:defRPr sz="1700"/>
            </a:pPr>
            <a:r>
              <a:rPr lang="en-US" sz="1500" b="1" dirty="0"/>
              <a:t>TLS/1.3 – RFC 8446 – August 2018</a:t>
            </a:r>
            <a:br>
              <a:rPr lang="en-US" sz="1500" dirty="0"/>
            </a:br>
            <a:r>
              <a:rPr lang="en-US" sz="1500" dirty="0">
                <a:hlinkClick r:id="rId3"/>
              </a:rPr>
              <a:t>https://tools.ietf.org/html/rfc8446</a:t>
            </a:r>
            <a:endParaRPr lang="en-US" sz="1500" dirty="0"/>
          </a:p>
          <a:p>
            <a:pPr marL="367665" indent="-269875">
              <a:defRPr sz="1700"/>
            </a:pPr>
            <a:r>
              <a:rPr lang="en-US" sz="1700" b="1" dirty="0"/>
              <a:t>Security Automation and Continuous Monitoring (SACM)</a:t>
            </a:r>
          </a:p>
          <a:p>
            <a:pPr marL="767715" lvl="1" indent="-269875">
              <a:defRPr sz="1700"/>
            </a:pPr>
            <a:r>
              <a:rPr lang="en-US" sz="1500" dirty="0"/>
              <a:t>Concise Software Identifiers – draft-12 – July 2019 – WG Last Call</a:t>
            </a:r>
            <a:br>
              <a:rPr lang="en-US" sz="1500" dirty="0"/>
            </a:br>
            <a:r>
              <a:rPr lang="en-US" sz="1500" dirty="0">
                <a:hlinkClick r:id="rId4"/>
              </a:rPr>
              <a:t>https://datatracker.ietf.org/doc/draft-ietf-sacm-coswid/ </a:t>
            </a:r>
            <a:endParaRPr lang="en-US" sz="1500" dirty="0"/>
          </a:p>
          <a:p>
            <a:pPr marL="767715" lvl="1" indent="-269875">
              <a:defRPr sz="1700"/>
            </a:pPr>
            <a:r>
              <a:rPr lang="en-US" sz="1400" dirty="0"/>
              <a:t>SACM Architecture – draft-02 – July 2019</a:t>
            </a:r>
            <a:br>
              <a:rPr lang="en-US" sz="1400" dirty="0"/>
            </a:br>
            <a:r>
              <a:rPr lang="en-US" sz="1400" dirty="0">
                <a:hlinkClick r:id="rId5"/>
              </a:rPr>
              <a:t>https://datatracker.ietf.org/doc/draft-ietf-sacm-arch/</a:t>
            </a:r>
            <a:endParaRPr lang="en-US" sz="1400" dirty="0"/>
          </a:p>
          <a:p>
            <a:pPr marL="767715" lvl="1" indent="-269875">
              <a:defRPr sz="1700"/>
            </a:pPr>
            <a:r>
              <a:rPr lang="en-US" sz="1500" dirty="0"/>
              <a:t>SACM Endpoint Posture Collection Profile – draft-05 – June 2019 – WG Last Call</a:t>
            </a:r>
            <a:br>
              <a:rPr lang="en-US" sz="1500" dirty="0"/>
            </a:br>
            <a:r>
              <a:rPr lang="en-US" sz="1500" dirty="0">
                <a:hlinkClick r:id="rId6"/>
              </a:rPr>
              <a:t>https://datatracker.ietf.org/doc/draft-ietf-sacm-ecp/</a:t>
            </a:r>
            <a:endParaRPr lang="en-US" sz="1500" dirty="0"/>
          </a:p>
          <a:p>
            <a:pPr marL="305608" indent="-264968">
              <a:defRPr sz="1700"/>
            </a:pPr>
            <a:r>
              <a:rPr lang="en-US" sz="1700" b="1" dirty="0"/>
              <a:t>Concise Binary Object Representation (CBOR)</a:t>
            </a:r>
            <a:endParaRPr lang="en-US" sz="1700" dirty="0"/>
          </a:p>
          <a:p>
            <a:pPr marL="762808" lvl="1" indent="-264968">
              <a:defRPr sz="1700"/>
            </a:pPr>
            <a:r>
              <a:rPr lang="en-US" sz="1500" b="1" dirty="0"/>
              <a:t>Concise Data Definition </a:t>
            </a:r>
            <a:r>
              <a:rPr lang="en-US" sz="1500" b="1" dirty="0" err="1"/>
              <a:t>Danguage</a:t>
            </a:r>
            <a:r>
              <a:rPr lang="en-US" sz="1500" b="1" dirty="0"/>
              <a:t> (CDDL) – RFC 8610 – June 2019</a:t>
            </a:r>
            <a:br>
              <a:rPr lang="en-US" sz="1500" dirty="0"/>
            </a:br>
            <a:r>
              <a:rPr lang="en-US" sz="1500" dirty="0">
                <a:hlinkClick r:id="rId7"/>
              </a:rPr>
              <a:t>https://tools.ietf.org/html/rfc8610</a:t>
            </a:r>
            <a:r>
              <a:rPr lang="en-US" sz="1500" dirty="0"/>
              <a:t> - JSON/CBOR schema </a:t>
            </a:r>
          </a:p>
          <a:p>
            <a:pPr marL="762808" lvl="1" indent="-264968">
              <a:defRPr sz="1700"/>
            </a:pPr>
            <a:r>
              <a:rPr lang="en-US" sz="1500" dirty="0"/>
              <a:t>Concise Binary Object Representation (CBOR) – draft-06 – July 2019</a:t>
            </a:r>
            <a:br>
              <a:rPr lang="en-US" sz="1500" dirty="0"/>
            </a:br>
            <a:r>
              <a:rPr lang="en-US" sz="1500" dirty="0">
                <a:hlinkClick r:id="rId8"/>
              </a:rPr>
              <a:t>https://datatracker.ietf.org/doc/draft-ietf-cbor-7049bis/</a:t>
            </a:r>
            <a:endParaRPr lang="en-US" sz="1500" dirty="0"/>
          </a:p>
          <a:p>
            <a:pPr marL="762808" lvl="1" indent="-264968">
              <a:defRPr sz="1700"/>
            </a:pPr>
            <a:r>
              <a:rPr lang="en-US" sz="1500" dirty="0"/>
              <a:t>CBOR Tags for Typed Arrays – draft-05 – July 2019</a:t>
            </a:r>
            <a:br>
              <a:rPr lang="en-US" sz="1500" dirty="0"/>
            </a:br>
            <a:r>
              <a:rPr lang="en-US" sz="1500" dirty="0">
                <a:hlinkClick r:id="rId9"/>
              </a:rPr>
              <a:t>https://datatracker.ietf.org/doc/draft-ietf-cbor-array-tags/</a:t>
            </a:r>
            <a:endParaRPr lang="en-US" sz="1500" dirty="0"/>
          </a:p>
        </p:txBody>
      </p:sp>
      <p:sp>
        <p:nvSpPr>
          <p:cNvPr id="6" name="Shape 334">
            <a:extLst>
              <a:ext uri="{FF2B5EF4-FFF2-40B4-BE49-F238E27FC236}">
                <a16:creationId xmlns:a16="http://schemas.microsoft.com/office/drawing/2014/main" id="{737C4D5A-6F54-714C-8EEF-AE469F73D56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66150" y="6629400"/>
            <a:ext cx="577849" cy="228600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rPr/>
              <a:pPr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77165419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" name="Shape 36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sz="2400" dirty="0"/>
              <a:t>Internet Engineering Task Force (IETF) (2 of 3)</a:t>
            </a:r>
            <a:endParaRPr sz="2400" dirty="0"/>
          </a:p>
        </p:txBody>
      </p:sp>
      <p:sp>
        <p:nvSpPr>
          <p:cNvPr id="369" name="Shape 369"/>
          <p:cNvSpPr>
            <a:spLocks noGrp="1"/>
          </p:cNvSpPr>
          <p:nvPr>
            <p:ph type="body" idx="1"/>
          </p:nvPr>
        </p:nvSpPr>
        <p:spPr>
          <a:xfrm>
            <a:off x="457200" y="1208314"/>
            <a:ext cx="8229600" cy="5294086"/>
          </a:xfrm>
          <a:prstGeom prst="rect">
            <a:avLst/>
          </a:prstGeom>
        </p:spPr>
        <p:txBody>
          <a:bodyPr>
            <a:normAutofit fontScale="92500"/>
          </a:bodyPr>
          <a:lstStyle/>
          <a:p>
            <a:pPr marL="362758" indent="-264968">
              <a:defRPr sz="1700"/>
            </a:pPr>
            <a:r>
              <a:rPr lang="en-US" sz="1700" b="1" dirty="0"/>
              <a:t>Remote </a:t>
            </a:r>
            <a:r>
              <a:rPr lang="en-US" sz="1700" b="1" dirty="0" err="1"/>
              <a:t>ATtestation</a:t>
            </a:r>
            <a:r>
              <a:rPr lang="en-US" sz="1700" b="1" dirty="0"/>
              <a:t> </a:t>
            </a:r>
            <a:r>
              <a:rPr lang="en-US" sz="1700" b="1" dirty="0" err="1"/>
              <a:t>ProcedureS</a:t>
            </a:r>
            <a:r>
              <a:rPr lang="en-US" sz="1700" b="1" dirty="0"/>
              <a:t> (RATS)</a:t>
            </a:r>
          </a:p>
          <a:p>
            <a:pPr marL="762808" lvl="1" indent="-264968">
              <a:defRPr sz="1700"/>
            </a:pPr>
            <a:r>
              <a:rPr lang="en-US" sz="1500" dirty="0"/>
              <a:t>Entity Attestation Token (EAT) – draft-01 – July 2019</a:t>
            </a:r>
            <a:br>
              <a:rPr lang="en-US" sz="1500" dirty="0"/>
            </a:br>
            <a:r>
              <a:rPr lang="en-US" sz="1500" dirty="0">
                <a:hlinkClick r:id="rId2"/>
              </a:rPr>
              <a:t>https://datatracker.ietf.org/doc/draft-ietf-rats-eat/</a:t>
            </a:r>
            <a:endParaRPr lang="en-US" sz="1500" dirty="0"/>
          </a:p>
          <a:p>
            <a:pPr marL="762808" lvl="1" indent="-264968">
              <a:defRPr sz="1700"/>
            </a:pPr>
            <a:r>
              <a:rPr lang="en-US" sz="1500" dirty="0"/>
              <a:t>Network Device Attestation Workflow – draft-00 – July 2019</a:t>
            </a:r>
            <a:br>
              <a:rPr lang="en-US" sz="1500" dirty="0"/>
            </a:br>
            <a:r>
              <a:rPr lang="en-US" sz="1500" dirty="0">
                <a:hlinkClick r:id="rId3"/>
              </a:rPr>
              <a:t>https://datatracker.ietf.org/doc/draft-fedorkow-rats-network-device-attestation/</a:t>
            </a:r>
            <a:endParaRPr lang="en-US" sz="1500" dirty="0"/>
          </a:p>
          <a:p>
            <a:pPr marL="762808" lvl="1" indent="-264968">
              <a:defRPr sz="1700"/>
            </a:pPr>
            <a:r>
              <a:rPr lang="en-US" sz="1500" dirty="0"/>
              <a:t>YANG Module for Basic Challenge-Response-based Remote Attestation Procedures – draft-01 – July 2019</a:t>
            </a:r>
            <a:br>
              <a:rPr lang="en-US" sz="1500" dirty="0"/>
            </a:br>
            <a:r>
              <a:rPr lang="en-US" sz="1500" dirty="0">
                <a:hlinkClick r:id="rId4"/>
              </a:rPr>
              <a:t>https://datatracker.ietf.org/doc/draft-birkholz-rats-basic-yang-module/</a:t>
            </a:r>
            <a:endParaRPr lang="en-US" sz="1500" dirty="0"/>
          </a:p>
          <a:p>
            <a:pPr marL="762808" lvl="1" indent="-264968">
              <a:defRPr sz="1700"/>
            </a:pPr>
            <a:r>
              <a:rPr lang="en-US" sz="1500" dirty="0"/>
              <a:t>Information Model for Assertions used in RATS – draft-00 – July 2019</a:t>
            </a:r>
            <a:br>
              <a:rPr lang="en-US" sz="1500" dirty="0"/>
            </a:br>
            <a:r>
              <a:rPr lang="en-US" sz="1500" dirty="0">
                <a:hlinkClick r:id="rId5"/>
              </a:rPr>
              <a:t>https://datatracker.ietf.org/doc/draft-birkholz-rats-information-model/</a:t>
            </a:r>
            <a:endParaRPr lang="en-US" sz="1500" dirty="0"/>
          </a:p>
          <a:p>
            <a:pPr marL="762808" lvl="1" indent="-264968">
              <a:defRPr sz="1700"/>
            </a:pPr>
            <a:r>
              <a:rPr lang="en-US" sz="1500" dirty="0"/>
              <a:t>Use cases for Remote Attestation common encodings – draft-04 – July 2019</a:t>
            </a:r>
            <a:br>
              <a:rPr lang="en-US" sz="1500" dirty="0"/>
            </a:br>
            <a:r>
              <a:rPr lang="en-US" sz="1500" dirty="0">
                <a:hlinkClick r:id="rId6"/>
              </a:rPr>
              <a:t>https://datatracker.ietf.org/doc/draft-richardson-rats-usecases/</a:t>
            </a:r>
            <a:endParaRPr lang="en-US" sz="1500" dirty="0"/>
          </a:p>
          <a:p>
            <a:pPr marL="762808" lvl="1" indent="-264968">
              <a:defRPr sz="1700"/>
            </a:pPr>
            <a:r>
              <a:rPr lang="en-US" sz="1500" dirty="0"/>
              <a:t>ARM's Platform Security Architecture (PSA) Attestation Token – draft-02 – July 2019</a:t>
            </a:r>
            <a:br>
              <a:rPr lang="en-US" sz="1500" dirty="0"/>
            </a:br>
            <a:r>
              <a:rPr lang="en-US" sz="1500" dirty="0">
                <a:hlinkClick r:id="rId7"/>
              </a:rPr>
              <a:t>https://datatracker.ietf.org/doc/draft-tschofenig-rats-psa-token/</a:t>
            </a:r>
            <a:endParaRPr lang="en-US" sz="1500" dirty="0"/>
          </a:p>
          <a:p>
            <a:pPr marL="762808" lvl="1" indent="-264968">
              <a:defRPr sz="1700"/>
            </a:pPr>
            <a:r>
              <a:rPr lang="en-US" sz="1500" dirty="0"/>
              <a:t>Reference Interaction Model for Challenge-Response-based Remote Attestation – draft-01 – July 2019</a:t>
            </a:r>
            <a:br>
              <a:rPr lang="en-US" sz="1500" dirty="0"/>
            </a:br>
            <a:r>
              <a:rPr lang="en-US" sz="1500" dirty="0">
                <a:hlinkClick r:id="rId8"/>
              </a:rPr>
              <a:t>https://datatracker.ietf.org/doc/draft-birkholz-rats-reference-interaction-model/</a:t>
            </a:r>
            <a:endParaRPr lang="en-US" sz="1500" dirty="0"/>
          </a:p>
          <a:p>
            <a:pPr marL="762808" lvl="1" indent="-264968">
              <a:defRPr sz="1700"/>
            </a:pPr>
            <a:r>
              <a:rPr lang="en-US" sz="1500" dirty="0"/>
              <a:t>Architecture and Reference Terminology for RATS – draft-01 – March 2019</a:t>
            </a:r>
            <a:br>
              <a:rPr lang="en-US" sz="1500" dirty="0"/>
            </a:br>
            <a:r>
              <a:rPr lang="en-US" sz="1500" dirty="0">
                <a:hlinkClick r:id="rId9"/>
              </a:rPr>
              <a:t>https://datatracker.ietf.org/doc/draft-birkholz-rats-architecture/</a:t>
            </a:r>
            <a:endParaRPr lang="en-US" sz="1500" dirty="0"/>
          </a:p>
          <a:p>
            <a:pPr marL="762808" lvl="1" indent="-264968">
              <a:defRPr sz="1700"/>
            </a:pPr>
            <a:r>
              <a:rPr lang="en-US" sz="1500" dirty="0"/>
              <a:t>Time-Based Uni-Directional Attestation – draft-00 – March 2019</a:t>
            </a:r>
            <a:br>
              <a:rPr lang="en-US" sz="1500" dirty="0"/>
            </a:br>
            <a:r>
              <a:rPr lang="en-US" sz="1500" dirty="0"/>
              <a:t> </a:t>
            </a:r>
            <a:r>
              <a:rPr lang="en-US" sz="1500" dirty="0">
                <a:hlinkClick r:id="rId10"/>
              </a:rPr>
              <a:t>https://datatracker.ietf.org/doc/draft-birkholz-rats-tuda/</a:t>
            </a:r>
            <a:endParaRPr lang="en-US" sz="1500" dirty="0"/>
          </a:p>
        </p:txBody>
      </p:sp>
      <p:sp>
        <p:nvSpPr>
          <p:cNvPr id="6" name="Shape 334">
            <a:extLst>
              <a:ext uri="{FF2B5EF4-FFF2-40B4-BE49-F238E27FC236}">
                <a16:creationId xmlns:a16="http://schemas.microsoft.com/office/drawing/2014/main" id="{737C4D5A-6F54-714C-8EEF-AE469F73D56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66150" y="6629400"/>
            <a:ext cx="577849" cy="228600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rPr/>
              <a:pPr/>
              <a:t>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993136925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" name="Shape 36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sz="2400" dirty="0"/>
              <a:t>Internet Engineering Task Force (IETF) (2 of 3)</a:t>
            </a:r>
            <a:endParaRPr sz="2400" dirty="0"/>
          </a:p>
        </p:txBody>
      </p:sp>
      <p:sp>
        <p:nvSpPr>
          <p:cNvPr id="369" name="Shape 369"/>
          <p:cNvSpPr>
            <a:spLocks noGrp="1"/>
          </p:cNvSpPr>
          <p:nvPr>
            <p:ph type="body" idx="1"/>
          </p:nvPr>
        </p:nvSpPr>
        <p:spPr>
          <a:xfrm>
            <a:off x="457200" y="1208314"/>
            <a:ext cx="8229600" cy="5294086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 marL="362758" indent="-264968">
              <a:defRPr sz="1700"/>
            </a:pPr>
            <a:r>
              <a:rPr lang="en-US" sz="1700" b="1" dirty="0"/>
              <a:t>IRTF Crypto Forum Research Group (CFRG) </a:t>
            </a:r>
            <a:r>
              <a:rPr lang="en-US" sz="1700" dirty="0"/>
              <a:t>– future algorithms</a:t>
            </a:r>
          </a:p>
          <a:p>
            <a:pPr marL="762808" lvl="1" indent="-264968">
              <a:defRPr sz="1700"/>
            </a:pPr>
            <a:r>
              <a:rPr lang="en-US" sz="1500" dirty="0"/>
              <a:t>Oblivious Pseudorandom Functions (OPRFs) using Prime-Order Groups – draft-01 – July 2019</a:t>
            </a:r>
            <a:br>
              <a:rPr lang="en-US" sz="1500" dirty="0"/>
            </a:br>
            <a:r>
              <a:rPr lang="en-US" sz="1500" dirty="0">
                <a:hlinkClick r:id="rId2"/>
              </a:rPr>
              <a:t>https://datatracker.ietf.org/doc/draft-irtf-cfrg-voprf/</a:t>
            </a:r>
            <a:endParaRPr lang="en-US" sz="1500" dirty="0"/>
          </a:p>
          <a:p>
            <a:pPr marL="762808" lvl="1" indent="-264968">
              <a:defRPr sz="1700"/>
            </a:pPr>
            <a:r>
              <a:rPr lang="fr-FR" sz="1500" dirty="0" err="1"/>
              <a:t>XChaCha</a:t>
            </a:r>
            <a:r>
              <a:rPr lang="fr-FR" sz="1500" dirty="0"/>
              <a:t>: </a:t>
            </a:r>
            <a:r>
              <a:rPr lang="fr-FR" sz="1500" dirty="0" err="1"/>
              <a:t>eXtended</a:t>
            </a:r>
            <a:r>
              <a:rPr lang="fr-FR" sz="1500" dirty="0"/>
              <a:t>-nonce </a:t>
            </a:r>
            <a:r>
              <a:rPr lang="fr-FR" sz="1500" dirty="0" err="1"/>
              <a:t>ChaCha</a:t>
            </a:r>
            <a:r>
              <a:rPr lang="fr-FR" sz="1500" dirty="0"/>
              <a:t> and AEAD_XChaCha20_Poly1305 – draft-01 – July 2019</a:t>
            </a:r>
            <a:br>
              <a:rPr lang="fr-FR" sz="1500" dirty="0"/>
            </a:br>
            <a:r>
              <a:rPr lang="fr-FR" sz="1500" dirty="0">
                <a:hlinkClick r:id="rId3"/>
              </a:rPr>
              <a:t>https://datatracker.ietf.org/doc/draft-irtf-cfrg-xchacha/</a:t>
            </a:r>
            <a:endParaRPr lang="fr-FR" sz="1500" dirty="0"/>
          </a:p>
          <a:p>
            <a:pPr marL="762808" lvl="1" indent="-264968">
              <a:defRPr sz="1700"/>
            </a:pPr>
            <a:r>
              <a:rPr lang="en-US" sz="1500" dirty="0"/>
              <a:t>Hashing to Elliptic Curves – draft-04 – July 2019</a:t>
            </a:r>
            <a:br>
              <a:rPr lang="en-US" sz="1500" dirty="0"/>
            </a:br>
            <a:r>
              <a:rPr lang="en-US" sz="1500" dirty="0">
                <a:hlinkClick r:id="rId4"/>
              </a:rPr>
              <a:t>https://datatracker.ietf.org/doc/draft-irtf-cfrg-hash-to-curve/</a:t>
            </a:r>
            <a:endParaRPr lang="en-US" sz="1500" dirty="0"/>
          </a:p>
          <a:p>
            <a:pPr marL="762808" lvl="1" indent="-264968">
              <a:defRPr sz="1700"/>
            </a:pPr>
            <a:r>
              <a:rPr lang="en-US" sz="1500" dirty="0"/>
              <a:t>Randomness Improvements for Security Protocols – draft-06 – July 2019 – fundamental</a:t>
            </a:r>
            <a:br>
              <a:rPr lang="en-US" sz="1500" dirty="0"/>
            </a:br>
            <a:r>
              <a:rPr lang="en-US" sz="1500" dirty="0">
                <a:hlinkClick r:id="rId5"/>
              </a:rPr>
              <a:t>https://datatracker.ietf.org/doc/draft-irtf-cfrg-randomness-improvements/</a:t>
            </a:r>
            <a:endParaRPr lang="en-US" sz="1500" dirty="0"/>
          </a:p>
          <a:p>
            <a:pPr marL="762808" lvl="1" indent="-264968">
              <a:defRPr sz="1700"/>
            </a:pPr>
            <a:r>
              <a:rPr lang="en-US" sz="1500" dirty="0"/>
              <a:t>Hybrid Public Key Encryption – draft-00 – July 2019</a:t>
            </a:r>
            <a:br>
              <a:rPr lang="en-US" sz="1500" dirty="0"/>
            </a:br>
            <a:r>
              <a:rPr lang="en-US" sz="1500" dirty="0">
                <a:hlinkClick r:id="rId6"/>
              </a:rPr>
              <a:t>https://datatracker.ietf.org/doc/draft-irtf-cfrg-hpke/</a:t>
            </a:r>
            <a:endParaRPr lang="en-US" sz="1500" dirty="0"/>
          </a:p>
          <a:p>
            <a:pPr marL="762808" lvl="1" indent="-264968">
              <a:defRPr sz="1700"/>
            </a:pPr>
            <a:r>
              <a:rPr lang="en-US" sz="1500" dirty="0"/>
              <a:t>Re-keying Mechanisms for Symmetric Keys – draft-17 – May 2019</a:t>
            </a:r>
            <a:br>
              <a:rPr lang="en-US" sz="1500" dirty="0"/>
            </a:br>
            <a:r>
              <a:rPr lang="en-US" sz="1500" dirty="0">
                <a:hlinkClick r:id="rId7"/>
              </a:rPr>
              <a:t>https://datatracker.ietf.org/doc/draft-irtf-cfrg-re-keying/</a:t>
            </a:r>
            <a:endParaRPr lang="en-US" sz="1500" dirty="0"/>
          </a:p>
          <a:p>
            <a:pPr marL="762808" lvl="1" indent="-264968">
              <a:defRPr sz="1700"/>
            </a:pPr>
            <a:r>
              <a:rPr lang="en-US" sz="1500" dirty="0"/>
              <a:t>Transition from Classical to Post-Quantum Cryptography – draft-05 – May 2019</a:t>
            </a:r>
            <a:br>
              <a:rPr lang="en-US" sz="1500" dirty="0"/>
            </a:br>
            <a:r>
              <a:rPr lang="en-US" sz="1500" dirty="0">
                <a:hlinkClick r:id="rId8"/>
              </a:rPr>
              <a:t>https://datatracker.ietf.org/doc/draft-hoffman-c2pq/</a:t>
            </a:r>
            <a:endParaRPr lang="en-US" sz="1500" dirty="0"/>
          </a:p>
          <a:p>
            <a:pPr marL="762808" lvl="1" indent="-264968">
              <a:defRPr sz="1700"/>
            </a:pPr>
            <a:r>
              <a:rPr lang="en-US" sz="1500" b="1" dirty="0"/>
              <a:t>Leighton-</a:t>
            </a:r>
            <a:r>
              <a:rPr lang="en-US" sz="1500" b="1" dirty="0" err="1"/>
              <a:t>Micali</a:t>
            </a:r>
            <a:r>
              <a:rPr lang="en-US" sz="1500" b="1" dirty="0"/>
              <a:t> Hash-Based Signatures – RFC 8554 – April 2019</a:t>
            </a:r>
            <a:br>
              <a:rPr lang="en-US" sz="1500" dirty="0"/>
            </a:br>
            <a:r>
              <a:rPr lang="en-US" sz="1500" dirty="0">
                <a:hlinkClick r:id="rId9"/>
              </a:rPr>
              <a:t>https://tools.ietf.org/html/rfc8554</a:t>
            </a:r>
            <a:endParaRPr lang="en-US" sz="1500" dirty="0"/>
          </a:p>
          <a:p>
            <a:pPr marL="762808" lvl="1" indent="-264968">
              <a:defRPr sz="1700"/>
            </a:pPr>
            <a:r>
              <a:rPr lang="en-US" sz="1500" b="1" dirty="0"/>
              <a:t>AES-GCM-SIV: Nonce Misuse-Resistant Authenticated Encryption – RFC 8452 – April 2019</a:t>
            </a:r>
            <a:br>
              <a:rPr lang="en-US" sz="1500" dirty="0"/>
            </a:br>
            <a:r>
              <a:rPr lang="en-US" sz="1500" dirty="0">
                <a:hlinkClick r:id="rId10"/>
              </a:rPr>
              <a:t>https://tools.ietf.org/html/rfc8452</a:t>
            </a:r>
            <a:endParaRPr lang="en-US" sz="1500" dirty="0"/>
          </a:p>
        </p:txBody>
      </p:sp>
      <p:sp>
        <p:nvSpPr>
          <p:cNvPr id="6" name="Shape 334">
            <a:extLst>
              <a:ext uri="{FF2B5EF4-FFF2-40B4-BE49-F238E27FC236}">
                <a16:creationId xmlns:a16="http://schemas.microsoft.com/office/drawing/2014/main" id="{737C4D5A-6F54-714C-8EEF-AE469F73D56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66150" y="6629400"/>
            <a:ext cx="577849" cy="228600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rPr/>
              <a:pPr/>
              <a:t>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01593107"/>
      </p:ext>
    </p:extLst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" name="Shape 36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/>
              <a:t>Linux Foundation OpenPrinting</a:t>
            </a:r>
            <a:endParaRPr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CBD45F-8AA1-3641-8AD8-D31A889220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Arial" pitchFamily="34" charset="0"/>
              <a:buChar char="•"/>
            </a:pPr>
            <a:r>
              <a:rPr lang="en-US" dirty="0"/>
              <a:t>Linux Foundation OP Google Summer of Code 2018</a:t>
            </a:r>
          </a:p>
          <a:p>
            <a:pPr lvl="1">
              <a:buFont typeface="Arial" pitchFamily="34" charset="0"/>
              <a:buChar char="•"/>
            </a:pPr>
            <a:r>
              <a:rPr lang="en-US" dirty="0"/>
              <a:t>Lots of good work and contributions to PWG's GitHub projects</a:t>
            </a:r>
          </a:p>
          <a:p>
            <a:pPr lvl="1">
              <a:buFont typeface="Arial" pitchFamily="34" charset="0"/>
              <a:buChar char="•"/>
            </a:pPr>
            <a:r>
              <a:rPr lang="en-US" dirty="0"/>
              <a:t>Close reading of a number of PWG specs revealed additional errata – now in progress for several PWG specs</a:t>
            </a:r>
          </a:p>
          <a:p>
            <a:pPr lvl="1">
              <a:buFont typeface="Arial" pitchFamily="34" charset="0"/>
              <a:buChar char="•"/>
            </a:pPr>
            <a:r>
              <a:rPr lang="en-US" dirty="0"/>
              <a:t>Thanks to Linux </a:t>
            </a:r>
            <a:r>
              <a:rPr lang="en-US" dirty="0" err="1"/>
              <a:t>OpenPrinting</a:t>
            </a:r>
            <a:r>
              <a:rPr lang="en-US" dirty="0"/>
              <a:t> coordinators, mentors, and all the students for your hard work and contributions!</a:t>
            </a:r>
          </a:p>
          <a:p>
            <a:pPr>
              <a:buFont typeface="Arial" pitchFamily="34" charset="0"/>
              <a:buChar char="•"/>
            </a:pPr>
            <a:r>
              <a:rPr lang="en-US" dirty="0"/>
              <a:t>Linux Foundation OP Google Summer of Code 2019</a:t>
            </a:r>
          </a:p>
          <a:p>
            <a:pPr lvl="1">
              <a:buFont typeface="Arial" pitchFamily="34" charset="0"/>
              <a:buChar char="•"/>
            </a:pPr>
            <a:r>
              <a:rPr lang="en-US" dirty="0"/>
              <a:t>Test scripts for </a:t>
            </a:r>
            <a:r>
              <a:rPr lang="en-US" dirty="0" err="1"/>
              <a:t>ipptool</a:t>
            </a:r>
            <a:r>
              <a:rPr lang="en-US" dirty="0"/>
              <a:t> for IPP System Service</a:t>
            </a:r>
          </a:p>
          <a:p>
            <a:pPr lvl="1">
              <a:buFont typeface="Arial" pitchFamily="34" charset="0"/>
              <a:buChar char="•"/>
            </a:pPr>
            <a:r>
              <a:rPr lang="en-US" dirty="0"/>
              <a:t>Test scripts for </a:t>
            </a:r>
            <a:r>
              <a:rPr lang="en-US" dirty="0" err="1"/>
              <a:t>ipptool</a:t>
            </a:r>
            <a:r>
              <a:rPr lang="en-US" dirty="0"/>
              <a:t> for IPP Errata specs</a:t>
            </a:r>
          </a:p>
          <a:p>
            <a:pPr lvl="1">
              <a:buFont typeface="Arial" pitchFamily="34" charset="0"/>
              <a:buChar char="•"/>
            </a:pPr>
            <a:r>
              <a:rPr lang="en-US" dirty="0"/>
              <a:t>Generic Framework: Printer Application from Legacy Driver</a:t>
            </a:r>
          </a:p>
          <a:p>
            <a:pPr lvl="1">
              <a:buFont typeface="Arial" pitchFamily="34" charset="0"/>
              <a:buChar char="•"/>
            </a:pPr>
            <a:r>
              <a:rPr lang="en-US" dirty="0"/>
              <a:t>Improve the </a:t>
            </a:r>
            <a:r>
              <a:rPr lang="en-US" dirty="0" err="1"/>
              <a:t>pdftoraster</a:t>
            </a:r>
            <a:r>
              <a:rPr lang="en-US" dirty="0"/>
              <a:t> filter</a:t>
            </a:r>
          </a:p>
          <a:p>
            <a:pPr lvl="1">
              <a:buFont typeface="Arial" pitchFamily="34" charset="0"/>
              <a:buChar char="•"/>
            </a:pPr>
            <a:r>
              <a:rPr lang="en-US" dirty="0"/>
              <a:t>Turn </a:t>
            </a:r>
            <a:r>
              <a:rPr lang="en-US" dirty="0" err="1"/>
              <a:t>scp</a:t>
            </a:r>
            <a:r>
              <a:rPr lang="en-US" dirty="0"/>
              <a:t>-</a:t>
            </a:r>
            <a:r>
              <a:rPr lang="en-US" dirty="0" err="1"/>
              <a:t>dbus</a:t>
            </a:r>
            <a:r>
              <a:rPr lang="en-US" dirty="0"/>
              <a:t>-service of system-config-printer into C</a:t>
            </a:r>
          </a:p>
          <a:p>
            <a:pPr>
              <a:buFont typeface="Arial" pitchFamily="34" charset="0"/>
              <a:buChar char="•"/>
            </a:pPr>
            <a:r>
              <a:rPr lang="en-US" dirty="0"/>
              <a:t>Linux Foundation OP Website Renovation – ongoing</a:t>
            </a:r>
          </a:p>
          <a:p>
            <a:pPr lvl="1">
              <a:buFont typeface="Arial" pitchFamily="34" charset="0"/>
              <a:buChar char="•"/>
            </a:pPr>
            <a:r>
              <a:rPr lang="en-US" dirty="0" err="1"/>
              <a:t>Aveek</a:t>
            </a:r>
            <a:r>
              <a:rPr lang="en-US" dirty="0"/>
              <a:t> and Till found </a:t>
            </a:r>
            <a:r>
              <a:rPr lang="en-US" dirty="0" err="1"/>
              <a:t>GSoC</a:t>
            </a:r>
            <a:r>
              <a:rPr lang="en-US" dirty="0"/>
              <a:t> 2017/2018 students to do the work</a:t>
            </a:r>
          </a:p>
          <a:p>
            <a:pPr lvl="1">
              <a:buFont typeface="Arial" pitchFamily="34" charset="0"/>
              <a:buChar char="•"/>
            </a:pPr>
            <a:r>
              <a:rPr lang="en-US" dirty="0"/>
              <a:t>Changed from WordPress to Jekyll (used by Mike for years)</a:t>
            </a:r>
          </a:p>
          <a:p>
            <a:pPr lvl="1">
              <a:buFont typeface="Arial" pitchFamily="34" charset="0"/>
              <a:buChar char="•"/>
            </a:pPr>
            <a:r>
              <a:rPr lang="en-US" dirty="0"/>
              <a:t>Driverless Printing page displays the PWG IPP Everywhere™ logo</a:t>
            </a:r>
          </a:p>
          <a:p>
            <a:pPr lvl="1">
              <a:buFont typeface="Arial" pitchFamily="34" charset="0"/>
              <a:buChar char="•"/>
            </a:pPr>
            <a:r>
              <a:rPr lang="en-US" dirty="0"/>
              <a:t>Resume in fall 2019 after </a:t>
            </a:r>
            <a:r>
              <a:rPr lang="en-US" dirty="0" err="1"/>
              <a:t>GSoC</a:t>
            </a:r>
            <a:r>
              <a:rPr lang="en-US" dirty="0"/>
              <a:t> 2019 completion</a:t>
            </a:r>
          </a:p>
          <a:p>
            <a:pPr>
              <a:buFont typeface="Arial" pitchFamily="34" charset="0"/>
              <a:buChar char="•"/>
            </a:pPr>
            <a:endParaRPr lang="en-US" dirty="0"/>
          </a:p>
          <a:p>
            <a:pPr marL="40640" indent="0">
              <a:buNone/>
            </a:pPr>
            <a:endParaRPr lang="en-US" dirty="0"/>
          </a:p>
        </p:txBody>
      </p:sp>
      <p:sp>
        <p:nvSpPr>
          <p:cNvPr id="6" name="Shape 334">
            <a:extLst>
              <a:ext uri="{FF2B5EF4-FFF2-40B4-BE49-F238E27FC236}">
                <a16:creationId xmlns:a16="http://schemas.microsoft.com/office/drawing/2014/main" id="{BDDB402B-449F-134B-8FC2-46724227C4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66150" y="6629400"/>
            <a:ext cx="577849" cy="228600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rPr/>
              <a:pPr/>
              <a:t>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99398915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Verdana"/>
        <a:ea typeface="Verdana"/>
        <a:cs typeface="Verdana"/>
      </a:majorFont>
      <a:minorFont>
        <a:latin typeface="Verdana"/>
        <a:ea typeface="Verdana"/>
        <a:cs typeface="Verdana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A941"/>
        </a:solidFill>
        <a:ln w="9525" cap="flat">
          <a:solidFill>
            <a:srgbClr val="000000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40640" marR="4064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>
              <a:solidFill>
                <a:srgbClr val="000000"/>
              </a:solidFill>
            </a:uFill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9525" cap="flat">
          <a:solidFill>
            <a:srgbClr val="000000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40640" marR="4064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>
              <a:solidFill>
                <a:srgbClr val="000000"/>
              </a:solidFill>
            </a:uFill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Verdana"/>
        <a:ea typeface="Verdana"/>
        <a:cs typeface="Verdana"/>
      </a:majorFont>
      <a:minorFont>
        <a:latin typeface="Verdana"/>
        <a:ea typeface="Verdana"/>
        <a:cs typeface="Verdana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A941"/>
        </a:solidFill>
        <a:ln w="9525" cap="flat">
          <a:solidFill>
            <a:srgbClr val="000000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40640" marR="4064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>
              <a:solidFill>
                <a:srgbClr val="000000"/>
              </a:solidFill>
            </a:uFill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9525" cap="flat">
          <a:solidFill>
            <a:srgbClr val="000000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40640" marR="4064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>
              <a:solidFill>
                <a:srgbClr val="000000"/>
              </a:solidFill>
            </a:uFill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30767</TotalTime>
  <Words>591</Words>
  <Application>Microsoft Office PowerPoint</Application>
  <PresentationFormat>On-screen Show (4:3)</PresentationFormat>
  <Paragraphs>85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Lucida Grande</vt:lpstr>
      <vt:lpstr>Verdana</vt:lpstr>
      <vt:lpstr>White</vt:lpstr>
      <vt:lpstr>Liaison Status</vt:lpstr>
      <vt:lpstr>Trusted Computing Group (TCG)</vt:lpstr>
      <vt:lpstr>Internet Engineering Task Force (IETF) (1 of 3)</vt:lpstr>
      <vt:lpstr>Internet Engineering Task Force (IETF) (2 of 3)</vt:lpstr>
      <vt:lpstr>Internet Engineering Task Force (IETF) (2 of 3)</vt:lpstr>
      <vt:lpstr>Linux Foundation OpenPrinting</vt:lpstr>
    </vt:vector>
  </TitlesOfParts>
  <Manager/>
  <Company>IEEE ISTO Printer Working Group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PWG Face-to-Face Plenary Session - August 2019</dc:title>
  <dc:subject/>
  <dc:creator>Smith Kennedy [HP Inc.]</dc:creator>
  <cp:keywords/>
  <dc:description/>
  <cp:lastModifiedBy>Ira McDonald</cp:lastModifiedBy>
  <cp:revision>557</cp:revision>
  <cp:lastPrinted>2019-08-09T17:42:48Z</cp:lastPrinted>
  <dcterms:modified xsi:type="dcterms:W3CDTF">2019-08-11T22:12:50Z</dcterms:modified>
  <cp:category/>
</cp:coreProperties>
</file>