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4" r:id="rId2"/>
    <p:sldId id="295" r:id="rId3"/>
    <p:sldId id="286" r:id="rId4"/>
    <p:sldId id="296" r:id="rId5"/>
    <p:sldId id="294" r:id="rId6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/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7" autoAdjust="0"/>
    <p:restoredTop sz="94660" autoAdjust="0"/>
  </p:normalViewPr>
  <p:slideViewPr>
    <p:cSldViewPr>
      <p:cViewPr>
        <p:scale>
          <a:sx n="100" d="100"/>
          <a:sy n="100" d="100"/>
        </p:scale>
        <p:origin x="-72" y="9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1" cy="493316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73" y="1"/>
            <a:ext cx="2918831" cy="493316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r">
              <a:defRPr sz="1200"/>
            </a:lvl1pPr>
          </a:lstStyle>
          <a:p>
            <a:fld id="{DA304AB5-563F-4EB2-89C5-BC91160B976C}" type="datetimeFigureOut">
              <a:rPr kumimoji="1" lang="ja-JP" altLang="en-US" smtClean="0"/>
              <a:pPr/>
              <a:t>2016/1/25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5" tIns="45718" rIns="91435" bIns="45718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1435" tIns="45718" rIns="91435" bIns="45718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1" cy="493316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r">
              <a:defRPr sz="1200"/>
            </a:lvl1pPr>
          </a:lstStyle>
          <a:p>
            <a:fld id="{13E112C6-8E8A-4569-AF61-AA333BB501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5060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87E0A-AD1B-4131-9392-C4C5FEB9BBCB}" type="datetime1">
              <a:rPr kumimoji="1" lang="ja-JP" altLang="en-US" smtClean="0"/>
              <a:pPr/>
              <a:t>2016/1/25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Canon Confidential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F990C-3764-48D9-9084-224066383868}" type="datetime1">
              <a:rPr kumimoji="1" lang="ja-JP" altLang="en-US" smtClean="0"/>
              <a:pPr/>
              <a:t>2016/1/25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Canon Confidential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D69E3-6B11-44EE-95AC-503DAB4CF4B0}" type="datetime1">
              <a:rPr kumimoji="1" lang="ja-JP" altLang="en-US" smtClean="0"/>
              <a:pPr/>
              <a:t>2016/1/25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Canon Confidential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D66BB-0D77-4922-8E72-9A117D7C846C}" type="datetime1">
              <a:rPr kumimoji="1" lang="ja-JP" altLang="en-US" smtClean="0"/>
              <a:pPr/>
              <a:t>2016/1/25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Canon Confidential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2FE76-BC0D-4C80-9B6B-743A4C2AD6AF}" type="datetime1">
              <a:rPr kumimoji="1" lang="ja-JP" altLang="en-US" smtClean="0"/>
              <a:pPr/>
              <a:t>2016/1/25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Canon Confidential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23363-AAE1-4FEB-9226-7BEC0414916C}" type="datetime1">
              <a:rPr kumimoji="1" lang="ja-JP" altLang="en-US" smtClean="0"/>
              <a:pPr/>
              <a:t>2016/1/25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Canon Confidential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CC95-0A81-4C27-998C-DED8C467E3EC}" type="datetime1">
              <a:rPr kumimoji="1" lang="ja-JP" altLang="en-US" smtClean="0"/>
              <a:pPr/>
              <a:t>2016/1/25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Canon Confidential</a:t>
            </a:r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ED90-0FE1-4A54-9FB0-F561AA3C3C22}" type="datetime1">
              <a:rPr kumimoji="1" lang="ja-JP" altLang="en-US" smtClean="0"/>
              <a:pPr/>
              <a:t>2016/1/25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Canon Confidential</a:t>
            </a:r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5B249-C2E5-4566-8748-C4CB423F9308}" type="datetime1">
              <a:rPr kumimoji="1" lang="ja-JP" altLang="en-US" smtClean="0"/>
              <a:pPr/>
              <a:t>2016/1/25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Canon Confidential</a:t>
            </a:r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E988A-9100-428A-8792-C5057BDCCEBD}" type="datetime1">
              <a:rPr kumimoji="1" lang="ja-JP" altLang="en-US" smtClean="0"/>
              <a:pPr/>
              <a:t>2016/1/25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Canon Confidential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CAEB3-8073-4B4C-A9CE-AF0CD199CD47}" type="datetime1">
              <a:rPr kumimoji="1" lang="ja-JP" altLang="en-US" smtClean="0"/>
              <a:pPr/>
              <a:t>2016/1/25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Canon Confidential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77E62-0C40-4274-9023-6F387DFF1AA4}" type="datetime1">
              <a:rPr kumimoji="1" lang="ja-JP" altLang="en-US" smtClean="0"/>
              <a:pPr/>
              <a:t>2016/1/25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Canon Confidential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ja-JP" sz="2800" u="sng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Media Size</a:t>
            </a:r>
            <a:endParaRPr kumimoji="1" lang="ja-JP" altLang="en-US" sz="2800" u="sng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831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The current PWG defined media sizes cannot cover not only Canon printer’s support papers but also other vendors’.  In order to improve driver-less printing environment we would like to request to define the following paper sizes:</a:t>
            </a:r>
          </a:p>
          <a:p>
            <a:pPr marL="0" indent="0">
              <a:buNone/>
            </a:pP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1">
              <a:buNone/>
            </a:pPr>
            <a:r>
              <a:rPr lang="en-US" altLang="ja-JP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[Cut Paper]</a:t>
            </a:r>
          </a:p>
          <a:p>
            <a:pPr lvl="1"/>
            <a:r>
              <a:rPr lang="ja-JP" altLang="en-US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A2</a:t>
            </a:r>
            <a:r>
              <a:rPr lang="en-US" altLang="ja-JP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+ </a:t>
            </a:r>
          </a:p>
          <a:p>
            <a:pPr lvl="1"/>
            <a:r>
              <a:rPr lang="en-US" altLang="ja-JP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Architectural Paper Sizes: </a:t>
            </a:r>
            <a:r>
              <a:rPr lang="ja-JP" altLang="en-US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Arch E2</a:t>
            </a:r>
            <a:r>
              <a:rPr lang="en-US" altLang="ja-JP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, </a:t>
            </a:r>
            <a:r>
              <a:rPr lang="ja-JP" altLang="en-US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Arch E3</a:t>
            </a:r>
            <a:endParaRPr lang="en-US" altLang="ja-JP" sz="20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1"/>
            <a:r>
              <a:rPr lang="en-US" altLang="ja-JP" sz="1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Photographic Paper Sizes:</a:t>
            </a:r>
            <a:br>
              <a:rPr lang="en-US" altLang="ja-JP" sz="1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en-US" altLang="ja-JP" sz="1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20R(</a:t>
            </a:r>
            <a:r>
              <a:rPr lang="ja-JP" altLang="en-US" sz="1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大全</a:t>
            </a:r>
            <a:r>
              <a:rPr lang="en-US" altLang="ja-JP" sz="1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), 18”x22”(</a:t>
            </a:r>
            <a:r>
              <a:rPr lang="ja-JP" altLang="en-US" sz="1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全紙</a:t>
            </a:r>
            <a:r>
              <a:rPr lang="en-US" altLang="ja-JP" sz="1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), 14”x17”(</a:t>
            </a:r>
            <a:r>
              <a:rPr lang="ja-JP" altLang="en-US" sz="1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半切</a:t>
            </a:r>
            <a:r>
              <a:rPr lang="en-US" altLang="ja-JP" sz="1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), 12”x16”(</a:t>
            </a:r>
            <a:r>
              <a:rPr lang="ja-JP" altLang="en-US" sz="1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小半切</a:t>
            </a:r>
            <a:r>
              <a:rPr lang="en-US" altLang="ja-JP" sz="1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), </a:t>
            </a:r>
            <a:br>
              <a:rPr lang="en-US" altLang="ja-JP" sz="1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en-US" altLang="ja-JP" sz="1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10R(</a:t>
            </a:r>
            <a:r>
              <a:rPr lang="ja-JP" altLang="en-US" sz="1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四切</a:t>
            </a:r>
            <a:r>
              <a:rPr lang="en-US" altLang="ja-JP" sz="1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) , S10R(</a:t>
            </a:r>
            <a:r>
              <a:rPr lang="ja-JP" altLang="en-US" sz="1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四</a:t>
            </a:r>
            <a:r>
              <a:rPr lang="ja-JP" altLang="en-US" sz="1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切</a:t>
            </a:r>
            <a:r>
              <a:rPr lang="ja-JP" altLang="en-US" sz="1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ワイド</a:t>
            </a:r>
            <a:r>
              <a:rPr lang="en-US" altLang="ja-JP" sz="1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)</a:t>
            </a:r>
            <a:endParaRPr lang="en-US" altLang="ja-JP" sz="20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1">
              <a:buNone/>
            </a:pPr>
            <a:endParaRPr lang="en-US" altLang="ja-JP" sz="20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pPr/>
              <a:t>1</a:t>
            </a:fld>
            <a:endParaRPr kumimoji="1" lang="ja-JP" altLang="en-US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A60D0-7973-4392-AFD5-AAC3FE7ABAC9}" type="datetime1">
              <a:rPr kumimoji="1" lang="ja-JP" altLang="en-US" smtClean="0"/>
              <a:pPr/>
              <a:t>2016/1/25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D66BB-0D77-4922-8E72-9A117D7C846C}" type="datetime1">
              <a:rPr kumimoji="1" lang="ja-JP" altLang="en-US" smtClean="0"/>
              <a:pPr/>
              <a:t>2016/1/25</a:t>
            </a:fld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428955"/>
              </p:ext>
            </p:extLst>
          </p:nvPr>
        </p:nvGraphicFramePr>
        <p:xfrm>
          <a:off x="467544" y="980728"/>
          <a:ext cx="8280920" cy="4233933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296144"/>
                <a:gridCol w="1440160"/>
                <a:gridCol w="2088232"/>
                <a:gridCol w="2160240"/>
                <a:gridCol w="1296144"/>
              </a:tblGrid>
              <a:tr h="399317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Name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Name</a:t>
                      </a:r>
                      <a:br>
                        <a:rPr kumimoji="1" lang="en-US" altLang="ja-JP" dirty="0" smtClean="0"/>
                      </a:br>
                      <a:r>
                        <a:rPr kumimoji="1" lang="en-US" altLang="ja-JP" dirty="0" smtClean="0"/>
                        <a:t>(</a:t>
                      </a:r>
                      <a:r>
                        <a:rPr kumimoji="1" lang="en-US" altLang="ja-JP" dirty="0" smtClean="0">
                          <a:latin typeface="+mj-lt"/>
                        </a:rPr>
                        <a:t>Japanese)</a:t>
                      </a:r>
                      <a:endParaRPr kumimoji="1" lang="ja-JP" alt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mm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aseline="0" dirty="0" smtClean="0"/>
                        <a:t>Reference</a:t>
                      </a:r>
                      <a:endParaRPr kumimoji="1" lang="ja-JP" altLang="en-US" sz="1800" dirty="0"/>
                    </a:p>
                  </a:txBody>
                  <a:tcPr/>
                </a:tc>
              </a:tr>
              <a:tr h="399317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A2+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A2</a:t>
                      </a:r>
                      <a:r>
                        <a:rPr kumimoji="1" lang="ja-JP" altLang="en-US" dirty="0" smtClean="0"/>
                        <a:t>ノビ</a:t>
                      </a:r>
                      <a:endParaRPr kumimoji="1" lang="en-US" altLang="ja-JP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431.8 x</a:t>
                      </a:r>
                      <a:r>
                        <a:rPr kumimoji="1" lang="en-US" altLang="ja-JP" baseline="0" dirty="0" smtClean="0"/>
                        <a:t> </a:t>
                      </a:r>
                      <a:r>
                        <a:rPr kumimoji="1" lang="en-US" altLang="ja-JP" dirty="0" smtClean="0"/>
                        <a:t>609.6 mm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17 x 24 in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99317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Arch E2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26 x 38 in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99317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Arch E3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27 x 39</a:t>
                      </a:r>
                      <a:r>
                        <a:rPr kumimoji="1" lang="en-US" altLang="ja-JP" baseline="0" dirty="0" smtClean="0"/>
                        <a:t> in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99317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20R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大全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508 x 610 mm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 x 24 in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ISO 1008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99317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18”x22”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全紙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457 x 560 mm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18 x 22 in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JIS K 7523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99317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14”x17”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半切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356 x 432 mm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14 x 17 in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JIS K 7523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99317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12”x16”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小半切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305 x 406 mm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12 x 16 in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ISO 1008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99317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10R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四切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254 x 305</a:t>
                      </a:r>
                      <a:r>
                        <a:rPr kumimoji="1" lang="en-US" altLang="ja-JP" baseline="0" dirty="0" smtClean="0"/>
                        <a:t> mm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10 x 12 in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ISO 1008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99317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S10R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四切ワイド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254 x 381 mm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10 x 15 in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039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en-US" sz="2800" u="sng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Roll Paper Cut Line Print</a:t>
            </a:r>
            <a:endParaRPr kumimoji="1" lang="ja-JP" altLang="en-US" sz="2800" u="sng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7" name="コンテンツ プレースホルダー 6" descr="スクリーンショット 2014-10-23 21.00.15.pn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671" r="-29671"/>
          <a:stretch>
            <a:fillRect/>
          </a:stretch>
        </p:blipFill>
        <p:spPr>
          <a:xfrm>
            <a:off x="1461802" y="1556569"/>
            <a:ext cx="6062526" cy="3744639"/>
          </a:xfrm>
        </p:spPr>
      </p:pic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pPr/>
              <a:t>3</a:t>
            </a:fld>
            <a:endParaRPr kumimoji="1" lang="ja-JP" altLang="en-US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日付プレースホルダ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FCF23-7A55-434B-AE48-CF6100C3EA06}" type="datetime1">
              <a:rPr kumimoji="1" lang="ja-JP" altLang="en-US" smtClean="0"/>
              <a:pPr/>
              <a:t>2016/1/25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499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en-US" sz="2800" u="sng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Roll Paper Cut Line Print</a:t>
            </a:r>
            <a:endParaRPr kumimoji="1" lang="ja-JP" altLang="en-US" sz="2800" u="sng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pPr/>
              <a:t>4</a:t>
            </a:fld>
            <a:endParaRPr kumimoji="1" lang="ja-JP" altLang="en-US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日付プレースホルダ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FCF23-7A55-434B-AE48-CF6100C3EA06}" type="datetime1">
              <a:rPr kumimoji="1" lang="ja-JP" altLang="en-US" smtClean="0"/>
              <a:pPr/>
              <a:t>2016/1/25</a:t>
            </a:fld>
            <a:endParaRPr kumimoji="1" lang="ja-JP" altLang="en-US"/>
          </a:p>
        </p:txBody>
      </p:sp>
      <p:pic>
        <p:nvPicPr>
          <p:cNvPr id="4" name="図 3" descr="Canon prin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340768"/>
            <a:ext cx="5071395" cy="4653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36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en-US" sz="2800" u="sng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Roll Paper Cut Line Print</a:t>
            </a:r>
            <a:endParaRPr kumimoji="1" lang="ja-JP" altLang="en-US" sz="2800" u="sng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83150"/>
          </a:xfrm>
        </p:spPr>
        <p:txBody>
          <a:bodyPr>
            <a:normAutofit fontScale="85000" lnSpcReduction="20000"/>
          </a:bodyPr>
          <a:lstStyle/>
          <a:p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Description</a:t>
            </a:r>
          </a:p>
          <a:p>
            <a:pPr lvl="1"/>
            <a:r>
              <a:rPr lang="en-US" altLang="ja-JP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To print with a paper cut line between pages when printing on a roll paper without cutting.</a:t>
            </a:r>
          </a:p>
          <a:p>
            <a:pPr>
              <a:buNone/>
            </a:pPr>
            <a:endParaRPr lang="en-US" altLang="ja-JP" sz="2000" dirty="0" smtClean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Background</a:t>
            </a:r>
          </a:p>
          <a:p>
            <a:pPr lvl="1"/>
            <a:r>
              <a:rPr lang="en-US" altLang="ja-JP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Other printer vendors also support this feature, since customers of Large Format Printer strongly demand this feature implementation.</a:t>
            </a:r>
          </a:p>
          <a:p>
            <a:pPr lvl="1"/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Purpose</a:t>
            </a:r>
          </a:p>
          <a:p>
            <a:pPr lvl="1"/>
            <a:r>
              <a:rPr lang="en-US" altLang="ja-JP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Cutting all pages after finishing printing for a whole roll paper is one of LFP’s business use case.  To provide a feature for this use case.</a:t>
            </a:r>
          </a:p>
          <a:p>
            <a:pPr lvl="1"/>
            <a:r>
              <a:rPr lang="en-US" altLang="ja-JP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It is necessary especially when printing on a specific print media, </a:t>
            </a:r>
            <a:r>
              <a:rPr lang="en-US" altLang="ja-JP" sz="2000" i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e.g. Flame-Resistant Cloth</a:t>
            </a:r>
            <a:r>
              <a:rPr lang="en-US" altLang="ja-JP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, which cannot be cut by a paper cutter equipped with a printer.</a:t>
            </a:r>
          </a:p>
          <a:p>
            <a:pPr lvl="1"/>
            <a:endParaRPr lang="en-US" altLang="ja-JP" sz="20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Request</a:t>
            </a:r>
          </a:p>
          <a:p>
            <a:pPr lvl="1"/>
            <a:r>
              <a:rPr lang="en-US" altLang="ja-JP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Defining a new trimming-type value, e.g. “draw-line”, on </a:t>
            </a:r>
            <a:r>
              <a:rPr lang="en-US" altLang="ja-JP" sz="2000" dirty="0" err="1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ipp-finishings</a:t>
            </a:r>
            <a:r>
              <a:rPr lang="en-US" altLang="ja-JP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.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pPr/>
              <a:t>5</a:t>
            </a:fld>
            <a:endParaRPr kumimoji="1" lang="ja-JP" altLang="en-US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B5554-4CA7-4E59-8B23-8212D47A357E}" type="datetime1">
              <a:rPr kumimoji="1" lang="ja-JP" altLang="en-US" smtClean="0"/>
              <a:pPr/>
              <a:t>2016/1/25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328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10498</TotalTime>
  <Words>321</Words>
  <Application>Microsoft Office PowerPoint</Application>
  <PresentationFormat>On-screen Show (4:3)</PresentationFormat>
  <Paragraphs>82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テーマ</vt:lpstr>
      <vt:lpstr>Media Size</vt:lpstr>
      <vt:lpstr>PowerPoint Presentation</vt:lpstr>
      <vt:lpstr>Roll Paper Cut Line Print</vt:lpstr>
      <vt:lpstr>Roll Paper Cut Line Print</vt:lpstr>
      <vt:lpstr>Roll Paper Cut Line Print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036753</dc:creator>
  <cp:lastModifiedBy>Windows User</cp:lastModifiedBy>
  <cp:revision>828</cp:revision>
  <cp:lastPrinted>2015-10-27T10:39:17Z</cp:lastPrinted>
  <dcterms:created xsi:type="dcterms:W3CDTF">2014-01-28T07:13:31Z</dcterms:created>
  <dcterms:modified xsi:type="dcterms:W3CDTF">2016-01-25T21:25:51Z</dcterms:modified>
</cp:coreProperties>
</file>