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0403-8589-48EC-B40D-073AD2400302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E52A-5F80-4EE8-B1D8-85FA272D7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91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0403-8589-48EC-B40D-073AD2400302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E52A-5F80-4EE8-B1D8-85FA272D7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23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0403-8589-48EC-B40D-073AD2400302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E52A-5F80-4EE8-B1D8-85FA272D7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0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0403-8589-48EC-B40D-073AD2400302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E52A-5F80-4EE8-B1D8-85FA272D7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1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0403-8589-48EC-B40D-073AD2400302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E52A-5F80-4EE8-B1D8-85FA272D7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18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0403-8589-48EC-B40D-073AD2400302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E52A-5F80-4EE8-B1D8-85FA272D7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44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0403-8589-48EC-B40D-073AD2400302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E52A-5F80-4EE8-B1D8-85FA272D7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5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0403-8589-48EC-B40D-073AD2400302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E52A-5F80-4EE8-B1D8-85FA272D7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9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0403-8589-48EC-B40D-073AD2400302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E52A-5F80-4EE8-B1D8-85FA272D7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42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0403-8589-48EC-B40D-073AD2400302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E52A-5F80-4EE8-B1D8-85FA272D7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0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0403-8589-48EC-B40D-073AD2400302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E52A-5F80-4EE8-B1D8-85FA272D7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2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70403-8589-48EC-B40D-073AD2400302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5E52A-5F80-4EE8-B1D8-85FA272D7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38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Canon IPP Feature Proposals</a:t>
            </a:r>
            <a:endParaRPr kumimoji="1" lang="ja-JP" altLang="en-US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April 6, 2016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2016/4/6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9A52-2E5C-4639-8775-DD97DE3D71C1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1</a:t>
            </a:fld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080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Contents</a:t>
            </a:r>
            <a:endParaRPr kumimoji="1" lang="ja-JP" altLang="en-US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ulti-punch with punching-number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assword for account-id</a:t>
            </a: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2016/4/6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9A52-2E5C-4639-8775-DD97DE3D71C1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2</a:t>
            </a:fld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243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3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multi-punch &amp; punching-number</a:t>
            </a:r>
            <a:endParaRPr kumimoji="1" lang="ja-JP" altLang="en-US" sz="3600" b="1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1847" y="1086198"/>
            <a:ext cx="8291264" cy="5400600"/>
          </a:xfrm>
        </p:spPr>
        <p:txBody>
          <a:bodyPr>
            <a:noAutofit/>
          </a:bodyPr>
          <a:lstStyle/>
          <a:p>
            <a:r>
              <a:rPr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The following are IPP finishings enum values defined for punch</a:t>
            </a:r>
          </a:p>
          <a:p>
            <a:pPr lvl="1"/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Position and number of punches up two four</a:t>
            </a:r>
          </a:p>
          <a:p>
            <a:pPr lvl="2"/>
            <a:r>
              <a:rPr lang="en-US" altLang="ja-JP" sz="1400" i="1" dirty="0" smtClean="0">
                <a:solidFill>
                  <a:schemeClr val="accent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‘punch-dual-left’, ….‘punch-triple-left’, ….‘punch-quad-bottom’</a:t>
            </a:r>
            <a:endParaRPr lang="en-US" altLang="ja-JP" sz="1200" i="1" dirty="0" smtClean="0">
              <a:solidFill>
                <a:schemeClr val="accent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Issue</a:t>
            </a:r>
          </a:p>
          <a:p>
            <a:pPr lvl="1"/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Lacking definition for multiple hole punching.</a:t>
            </a:r>
          </a:p>
          <a:p>
            <a:pPr lvl="2"/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e.g. 30 rings, 26 rings, etc.</a:t>
            </a:r>
            <a:endParaRPr lang="en-US" altLang="ja-JP" sz="1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Proposal</a:t>
            </a:r>
            <a:endParaRPr lang="en-US" altLang="ja-JP" sz="1600" dirty="0" smtClean="0">
              <a:solidFill>
                <a:srgbClr val="00B05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Instead of defining all possible number of punches, we request to add these ‘multi-hole’ finishings enum values.</a:t>
            </a:r>
          </a:p>
          <a:p>
            <a:pPr lvl="2"/>
            <a:r>
              <a:rPr lang="en-US" altLang="ja-JP" sz="1400" i="1" dirty="0" smtClean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‘punch-multi-hole-left’</a:t>
            </a:r>
          </a:p>
          <a:p>
            <a:pPr lvl="2"/>
            <a:r>
              <a:rPr lang="en-US" altLang="ja-JP" sz="1400" i="1" dirty="0" smtClean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‘punch-multi-hole-top’</a:t>
            </a:r>
          </a:p>
          <a:p>
            <a:pPr lvl="2"/>
            <a:r>
              <a:rPr lang="en-US" altLang="ja-JP" sz="1400" i="1" dirty="0" smtClean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‘punch-multi-hole-right’</a:t>
            </a:r>
          </a:p>
          <a:p>
            <a:pPr lvl="2"/>
            <a:r>
              <a:rPr lang="en-US" altLang="ja-JP" sz="1400" i="1" dirty="0" smtClean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‘punch-multi-hole-bottom</a:t>
            </a: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’</a:t>
            </a:r>
          </a:p>
          <a:p>
            <a:pPr lvl="1"/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In addition, define ’</a:t>
            </a:r>
            <a:r>
              <a:rPr lang="en-US" altLang="ja-JP" sz="1400" i="1" dirty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punching-number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’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attribute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(integer) as a member of “finishings-col/punching”.</a:t>
            </a:r>
          </a:p>
          <a:p>
            <a:pPr lvl="2"/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When a client specifies ‘punch-multi-hole-XX’ in a finishing-template, the client, at the same time, needs to specify the number of punch holes as “punching-number” (for example, “26”).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2016/4/6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pPr/>
              <a:t>3</a:t>
            </a:fld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7" name="図 6" descr="A4 bi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2244" y="2060848"/>
            <a:ext cx="1224135" cy="1047818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grpSp>
        <p:nvGrpSpPr>
          <p:cNvPr id="8" name="グループ化 11"/>
          <p:cNvGrpSpPr/>
          <p:nvPr/>
        </p:nvGrpSpPr>
        <p:grpSpPr>
          <a:xfrm>
            <a:off x="7322740" y="2110198"/>
            <a:ext cx="1457302" cy="1030039"/>
            <a:chOff x="6677773" y="3118120"/>
            <a:chExt cx="2050984" cy="1534279"/>
          </a:xfrm>
        </p:grpSpPr>
        <p:pic>
          <p:nvPicPr>
            <p:cNvPr id="9" name="図 7" descr="B5 binder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77773" y="3118120"/>
              <a:ext cx="1854667" cy="1391000"/>
            </a:xfrm>
            <a:prstGeom prst="rect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</p:pic>
        <p:sp>
          <p:nvSpPr>
            <p:cNvPr id="10" name="テキスト ボックス 10"/>
            <p:cNvSpPr txBox="1"/>
            <p:nvPr/>
          </p:nvSpPr>
          <p:spPr>
            <a:xfrm>
              <a:off x="7586302" y="4262722"/>
              <a:ext cx="1142455" cy="389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 smtClean="0">
                  <a:ln w="1905"/>
                  <a:solidFill>
                    <a:schemeClr val="accent2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B5 26rings</a:t>
              </a:r>
              <a:endParaRPr kumimoji="1" lang="ja-JP" altLang="en-US" sz="1100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448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コンテンツ プレースホルダ 2"/>
          <p:cNvSpPr>
            <a:spLocks noGrp="1"/>
          </p:cNvSpPr>
          <p:nvPr>
            <p:ph idx="1"/>
          </p:nvPr>
        </p:nvSpPr>
        <p:spPr>
          <a:xfrm>
            <a:off x="72008" y="908720"/>
            <a:ext cx="8964488" cy="5472608"/>
          </a:xfrm>
        </p:spPr>
        <p:txBody>
          <a:bodyPr>
            <a:noAutofit/>
          </a:bodyPr>
          <a:lstStyle/>
          <a:p>
            <a:pPr marL="457200" indent="-457200"/>
            <a:r>
              <a:rPr lang="en-US" altLang="ja-JP" sz="1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Issue</a:t>
            </a:r>
          </a:p>
          <a:p>
            <a:pPr lvl="1"/>
            <a:r>
              <a:rPr lang="en-US" altLang="ja-JP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The 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following are defined in PWG 5100.3 as attributes to associate print jobs with department account ID</a:t>
            </a:r>
          </a:p>
          <a:p>
            <a:pPr lvl="2"/>
            <a:r>
              <a:rPr lang="en-US" altLang="ja-JP" sz="1400" i="1" dirty="0" smtClean="0">
                <a:solidFill>
                  <a:schemeClr val="accent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job-account-id</a:t>
            </a:r>
          </a:p>
          <a:p>
            <a:pPr lvl="2"/>
            <a:r>
              <a:rPr lang="en-US" altLang="ja-JP" sz="1400" i="1" dirty="0" smtClean="0">
                <a:solidFill>
                  <a:schemeClr val="accent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job-account-id-default</a:t>
            </a:r>
          </a:p>
          <a:p>
            <a:pPr lvl="2"/>
            <a:r>
              <a:rPr lang="en-US" altLang="ja-JP" sz="1400" i="1" dirty="0" smtClean="0">
                <a:solidFill>
                  <a:schemeClr val="accent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job-account-id-supported</a:t>
            </a:r>
            <a:endParaRPr lang="en-US" altLang="ja-JP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1"/>
            <a:r>
              <a:rPr lang="en-US" altLang="ja-JP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However, account-id itself is not confidential information. Therefore, any user who knows the account-id of other departments can print out documents by specifying those account ids. </a:t>
            </a:r>
          </a:p>
          <a:p>
            <a:pPr lvl="1"/>
            <a:endParaRPr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Proposal</a:t>
            </a:r>
          </a:p>
          <a:p>
            <a:pPr lvl="1"/>
            <a:r>
              <a:rPr lang="en-US" altLang="ja-JP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For security enhancement, define attributes to specify a password for using account-id.</a:t>
            </a:r>
          </a:p>
          <a:p>
            <a:pPr lvl="2"/>
            <a:r>
              <a:rPr lang="en-US" altLang="ja-JP" sz="1400" i="1" dirty="0">
                <a:solidFill>
                  <a:schemeClr val="accent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job-account-password</a:t>
            </a:r>
          </a:p>
          <a:p>
            <a:pPr lvl="2"/>
            <a:r>
              <a:rPr lang="en-US" altLang="ja-JP" sz="1400" i="1" dirty="0">
                <a:solidFill>
                  <a:schemeClr val="accent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job-account-password-supported</a:t>
            </a:r>
            <a:r>
              <a:rPr lang="ja-JP" altLang="en-US" sz="1400" i="1" dirty="0">
                <a:solidFill>
                  <a:schemeClr val="accent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1400" i="1" dirty="0">
                <a:solidFill>
                  <a:schemeClr val="accent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boolean</a:t>
            </a:r>
            <a:r>
              <a:rPr lang="ja-JP" altLang="en-US" sz="1400" i="1" dirty="0">
                <a:solidFill>
                  <a:schemeClr val="accent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endParaRPr lang="en-US" altLang="ja-JP" sz="1400" i="1" dirty="0">
              <a:solidFill>
                <a:schemeClr val="accent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2"/>
            <a:r>
              <a:rPr lang="en-US" altLang="ja-JP" sz="1400" i="1" dirty="0">
                <a:solidFill>
                  <a:schemeClr val="accent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job-account-password-repertoire-supported</a:t>
            </a:r>
            <a:r>
              <a:rPr lang="ja-JP" altLang="en-US" sz="1400" i="1" dirty="0">
                <a:solidFill>
                  <a:schemeClr val="accent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1400" i="1" dirty="0">
                <a:solidFill>
                  <a:schemeClr val="accent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(1setOf (type2 keyword))</a:t>
            </a:r>
          </a:p>
          <a:p>
            <a:pPr lvl="1"/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For printers with “job-account-password-supported” set to true, allow clients to set a password for their job-account-id to print out documents. Note that it is implementation dependent as to how the printer is configured with account IDs and account passwords.</a:t>
            </a:r>
          </a:p>
          <a:p>
            <a:pPr marL="457200" indent="-457200"/>
            <a:endParaRPr lang="en-US" altLang="ja-JP" sz="1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2"/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2016/4/6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pPr/>
              <a:t>4</a:t>
            </a:fld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8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3600" b="1" u="sng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</a:t>
            </a:r>
            <a:r>
              <a:rPr lang="en-US" altLang="ja-JP" sz="3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assword for account-id</a:t>
            </a:r>
            <a:endParaRPr kumimoji="1" lang="ja-JP" altLang="en-US" sz="3600" b="1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658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287</Words>
  <Application>Microsoft Office PowerPoint</Application>
  <PresentationFormat>On-screen Show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Canon IPP Feature Proposals</vt:lpstr>
      <vt:lpstr>Contents</vt:lpstr>
      <vt:lpstr>multi-punch &amp; punching-number</vt:lpstr>
      <vt:lpstr>password for account-id</vt:lpstr>
    </vt:vector>
  </TitlesOfParts>
  <Company>Canon USA,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Canon IPP Feature Proposals</dc:title>
  <dc:creator>Windows User</dc:creator>
  <cp:lastModifiedBy>Windows User</cp:lastModifiedBy>
  <cp:revision>1</cp:revision>
  <dcterms:created xsi:type="dcterms:W3CDTF">2016-04-11T18:53:12Z</dcterms:created>
  <dcterms:modified xsi:type="dcterms:W3CDTF">2016-04-11T18:54:25Z</dcterms:modified>
</cp:coreProperties>
</file>