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315" r:id="rId3"/>
    <p:sldId id="316" r:id="rId4"/>
    <p:sldId id="317" r:id="rId5"/>
    <p:sldId id="318" r:id="rId6"/>
    <p:sldId id="319" r:id="rId7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07" autoAdjust="0"/>
  </p:normalViewPr>
  <p:slideViewPr>
    <p:cSldViewPr>
      <p:cViewPr varScale="1">
        <p:scale>
          <a:sx n="124" d="100"/>
          <a:sy n="124" d="100"/>
        </p:scale>
        <p:origin x="41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FF7641-0B76-408D-9A11-5466A2828C90}" type="datetimeFigureOut">
              <a:rPr kumimoji="1" lang="ja-JP" altLang="en-US" smtClean="0"/>
              <a:pPr/>
              <a:t>2016/6/30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7DF7B3-B500-4C8E-B93D-B44D41E30F1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2816E-4224-4E85-B877-C5E8074C37DA}" type="datetime1">
              <a:rPr kumimoji="1" lang="ja-JP" altLang="en-US" smtClean="0"/>
              <a:t>2016/6/30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Canon Confidential</a:t>
            </a:r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39A52-2E5C-4639-8775-DD97DE3D71C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724A8-59C1-40D8-9260-DBE3869E0E20}" type="datetime1">
              <a:rPr kumimoji="1" lang="ja-JP" altLang="en-US" smtClean="0"/>
              <a:t>2016/6/30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Canon Confidential</a:t>
            </a:r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39A52-2E5C-4639-8775-DD97DE3D71C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6EBD0-E6C2-4D7D-A585-C0AFB4F74AAD}" type="datetime1">
              <a:rPr kumimoji="1" lang="ja-JP" altLang="en-US" smtClean="0"/>
              <a:t>2016/6/30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Canon Confidential</a:t>
            </a:r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39A52-2E5C-4639-8775-DD97DE3D71C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D70C3-B7AA-4862-99FE-FE5EFBF6ADC3}" type="datetime1">
              <a:rPr kumimoji="1" lang="ja-JP" altLang="en-US" smtClean="0"/>
              <a:t>2016/6/30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Canon Confidential</a:t>
            </a:r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39A52-2E5C-4639-8775-DD97DE3D71C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60196-5C0E-405B-A3FA-EA776BF20549}" type="datetime1">
              <a:rPr kumimoji="1" lang="ja-JP" altLang="en-US" smtClean="0"/>
              <a:t>2016/6/30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Canon Confidential</a:t>
            </a:r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39A52-2E5C-4639-8775-DD97DE3D71C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406A4-CA55-43F6-870B-FE241FF16764}" type="datetime1">
              <a:rPr kumimoji="1" lang="ja-JP" altLang="en-US" smtClean="0"/>
              <a:t>2016/6/30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Canon Confidential</a:t>
            </a:r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39A52-2E5C-4639-8775-DD97DE3D71C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4E131-F9DE-4FC4-B6B4-A7CF873EA700}" type="datetime1">
              <a:rPr kumimoji="1" lang="ja-JP" altLang="en-US" smtClean="0"/>
              <a:t>2016/6/30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Canon Confidential</a:t>
            </a:r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39A52-2E5C-4639-8775-DD97DE3D71C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29921-C167-4267-A458-AEB638AA0F27}" type="datetime1">
              <a:rPr kumimoji="1" lang="ja-JP" altLang="en-US" smtClean="0"/>
              <a:t>2016/6/30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Canon Confidential</a:t>
            </a:r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39A52-2E5C-4639-8775-DD97DE3D71C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0ABC0-2E94-4156-8F28-2BC8081E7CEE}" type="datetime1">
              <a:rPr kumimoji="1" lang="ja-JP" altLang="en-US" smtClean="0"/>
              <a:t>2016/6/30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Canon Confidential</a:t>
            </a:r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39A52-2E5C-4639-8775-DD97DE3D71C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A370F-D303-4543-84CF-9D3E99A932A7}" type="datetime1">
              <a:rPr kumimoji="1" lang="ja-JP" altLang="en-US" smtClean="0"/>
              <a:t>2016/6/30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Canon Confidential</a:t>
            </a:r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39A52-2E5C-4639-8775-DD97DE3D71C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E5C25-288D-46AE-836E-A276A2E029A8}" type="datetime1">
              <a:rPr kumimoji="1" lang="ja-JP" altLang="en-US" smtClean="0"/>
              <a:t>2016/6/30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Canon Confidential</a:t>
            </a:r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39A52-2E5C-4639-8775-DD97DE3D71C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A09B27-9F5F-48EE-8C8C-0EA00CCC009C}" type="datetime1">
              <a:rPr kumimoji="1" lang="ja-JP" altLang="en-US" smtClean="0"/>
              <a:t>2016/6/30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en-US" altLang="ja-JP" smtClean="0"/>
              <a:t>Canon Confidential</a:t>
            </a:r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839A52-2E5C-4639-8775-DD97DE3D71C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PWG proposal</a:t>
            </a:r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2016.6.30</a:t>
            </a:r>
            <a:endParaRPr kumimoji="1" lang="en-US" altLang="ja-JP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Canon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Inc.</a:t>
            </a:r>
            <a:endParaRPr kumimoji="1" lang="en-US" altLang="ja-JP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D3021-1EAD-4A9F-BAE0-B27B4430A858}" type="datetime1">
              <a:rPr kumimoji="1" lang="ja-JP" altLang="en-US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2016/6/30</a:t>
            </a:fld>
            <a:endParaRPr kumimoji="1" lang="ja-JP" altLang="en-US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39A52-2E5C-4639-8775-DD97DE3D71C1}" type="slidenum">
              <a:rPr kumimoji="1" lang="ja-JP" altLang="en-US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pPr/>
              <a:t>1</a:t>
            </a:fld>
            <a:endParaRPr kumimoji="1" lang="ja-JP" altLang="en-US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53752"/>
            <a:ext cx="8229600" cy="1143000"/>
          </a:xfrm>
        </p:spPr>
        <p:txBody>
          <a:bodyPr>
            <a:normAutofit/>
          </a:bodyPr>
          <a:lstStyle/>
          <a:p>
            <a:r>
              <a:rPr lang="en-US" altLang="ja-JP" sz="3600" b="1" u="sng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Password for job/account</a:t>
            </a:r>
            <a:endParaRPr kumimoji="1" lang="ja-JP" altLang="en-US" sz="3600" b="1" u="sng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51520" y="980728"/>
            <a:ext cx="8568952" cy="5184576"/>
          </a:xfrm>
        </p:spPr>
        <p:txBody>
          <a:bodyPr>
            <a:noAutofit/>
          </a:bodyPr>
          <a:lstStyle/>
          <a:p>
            <a:r>
              <a:rPr lang="en-US" altLang="ja-JP" sz="1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In the F2F meeting held on 4/27, Canon made a proposal for job-account-password attribute but the proposal was rejected for want of further discussion.</a:t>
            </a:r>
          </a:p>
          <a:p>
            <a:r>
              <a:rPr lang="en-US" altLang="ja-JP" sz="1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Canon further discussed/studied the items pointed out in the meeting and would like to make a revised proposal.(page3)</a:t>
            </a:r>
          </a:p>
          <a:p>
            <a:r>
              <a:rPr lang="en-US" altLang="ja-JP" sz="1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Canon would also like to make some proposal for job-password in order to enhance security. (page5)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683568" y="3135316"/>
            <a:ext cx="7776864" cy="329320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Extract from the minutes of F2F meetin</a:t>
            </a:r>
            <a:r>
              <a:rPr lang="en-US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g on </a:t>
            </a:r>
            <a:r>
              <a:rPr kumimoji="1" lang="en-US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4/27:</a:t>
            </a:r>
          </a:p>
          <a:p>
            <a:r>
              <a:rPr kumimoji="1" lang="en-US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Canon</a:t>
            </a:r>
            <a:r>
              <a:rPr kumimoji="1"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Job Account Password</a:t>
            </a:r>
          </a:p>
          <a:p>
            <a:pPr lvl="1"/>
            <a:r>
              <a:rPr lang="en-US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⁃ job-account-password needs to be an operation attribute (private,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lang="en-US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not in ticket)</a:t>
            </a:r>
          </a:p>
          <a:p>
            <a:pPr lvl="1"/>
            <a:r>
              <a:rPr lang="en-US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⁃ job-account-password passed as </a:t>
            </a:r>
            <a:r>
              <a:rPr lang="en-US" altLang="ja-JP" sz="1400" dirty="0" err="1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cleartext</a:t>
            </a:r>
            <a:r>
              <a:rPr lang="en-US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(not good)</a:t>
            </a:r>
          </a:p>
          <a:p>
            <a:pPr lvl="1"/>
            <a:r>
              <a:rPr lang="en-US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⁃ need a status-code for failed authentication</a:t>
            </a:r>
          </a:p>
          <a:p>
            <a:pPr lvl="1"/>
            <a:r>
              <a:rPr lang="en-US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⁃ Shouldn‘t authenticated user determine which job-account-id values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lang="en-US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are allowed?</a:t>
            </a:r>
          </a:p>
          <a:p>
            <a:pPr lvl="2"/>
            <a:r>
              <a:rPr lang="en-US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⁃ i.e. user ‘</a:t>
            </a:r>
            <a:r>
              <a:rPr lang="en-US" altLang="ja-JP" sz="1200" dirty="0" err="1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JohnDoe</a:t>
            </a:r>
            <a:r>
              <a:rPr lang="en-US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’ is allowed to use three accounts: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lang="en-US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"project1", "project2", and "project3"</a:t>
            </a:r>
          </a:p>
          <a:p>
            <a:pPr lvl="2"/>
            <a:r>
              <a:rPr lang="en-US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⁃ Printer can reject jobs when the authenticated user is not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lang="en-US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allowed to use the job-account-id specified</a:t>
            </a:r>
          </a:p>
          <a:p>
            <a:pPr lvl="1"/>
            <a:r>
              <a:rPr lang="en-US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⁃ Consensus is to reject this specific proposal, but to leave open for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lang="en-US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future discussion.</a:t>
            </a:r>
          </a:p>
          <a:p>
            <a:pPr lvl="1"/>
            <a:r>
              <a:rPr lang="en-US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⁃ Due to the complexity of the request we‘ll probably want a white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lang="en-US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paper that addresses the issues above.</a:t>
            </a:r>
            <a:endParaRPr lang="en-US" altLang="ja-JP" sz="1000" dirty="0" smtClean="0">
              <a:solidFill>
                <a:srgbClr val="FF0000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8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457200" y="6376243"/>
            <a:ext cx="2133600" cy="365125"/>
          </a:xfrm>
        </p:spPr>
        <p:txBody>
          <a:bodyPr/>
          <a:lstStyle/>
          <a:p>
            <a:fld id="{1FEA94C8-EA9A-4701-8E92-4406F6942D43}" type="datetime1">
              <a:rPr kumimoji="1" lang="ja-JP" altLang="en-US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2016/6/30</a:t>
            </a:fld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6553200" y="6376243"/>
            <a:ext cx="2133600" cy="365125"/>
          </a:xfrm>
        </p:spPr>
        <p:txBody>
          <a:bodyPr/>
          <a:lstStyle/>
          <a:p>
            <a:fld id="{D2D8002D-B5B0-4BAC-B1F6-782DDCCE6D9C}" type="slidenum">
              <a:rPr kumimoji="1" lang="ja-JP" altLang="en-US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pPr/>
              <a:t>3</a:t>
            </a:fld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53752"/>
            <a:ext cx="8229600" cy="1143000"/>
          </a:xfrm>
        </p:spPr>
        <p:txBody>
          <a:bodyPr>
            <a:normAutofit/>
          </a:bodyPr>
          <a:lstStyle/>
          <a:p>
            <a:r>
              <a:rPr lang="en-US" altLang="ja-JP" sz="3600" b="1" u="sng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Job-account-password</a:t>
            </a:r>
            <a:endParaRPr kumimoji="1" lang="ja-JP" altLang="en-US" sz="3600" b="1" u="sng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980728"/>
            <a:ext cx="8291264" cy="5256584"/>
          </a:xfrm>
        </p:spPr>
        <p:txBody>
          <a:bodyPr>
            <a:noAutofit/>
          </a:bodyPr>
          <a:lstStyle/>
          <a:p>
            <a:r>
              <a:rPr lang="en-US" altLang="ja-JP" sz="2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There is  already a mechanism available to securely send hashed password in job-password  attribute to realize Secure</a:t>
            </a:r>
            <a:r>
              <a:rPr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lang="en-US" altLang="ja-JP" sz="2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print.  Similar mechanism is desired for password for account.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457200" y="6376243"/>
            <a:ext cx="2133600" cy="365125"/>
          </a:xfrm>
        </p:spPr>
        <p:txBody>
          <a:bodyPr/>
          <a:lstStyle/>
          <a:p>
            <a:fld id="{1FEA94C8-EA9A-4701-8E92-4406F6942D43}" type="datetime1">
              <a:rPr kumimoji="1" lang="ja-JP" altLang="en-US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2016/6/30</a:t>
            </a:fld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6553200" y="6376243"/>
            <a:ext cx="2133600" cy="365125"/>
          </a:xfrm>
        </p:spPr>
        <p:txBody>
          <a:bodyPr/>
          <a:lstStyle/>
          <a:p>
            <a:fld id="{D2D8002D-B5B0-4BAC-B1F6-782DDCCE6D9C}" type="slidenum">
              <a:rPr kumimoji="1" lang="ja-JP" altLang="en-US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pPr/>
              <a:t>3</a:t>
            </a:fld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9688795"/>
              </p:ext>
            </p:extLst>
          </p:nvPr>
        </p:nvGraphicFramePr>
        <p:xfrm>
          <a:off x="822412" y="1947802"/>
          <a:ext cx="7560840" cy="46061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927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681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1410"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New </a:t>
                      </a:r>
                      <a:r>
                        <a:rPr kumimoji="1" lang="en-US" altLang="ja-JP" sz="1200" baseline="0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 addition</a:t>
                      </a:r>
                      <a:endParaRPr kumimoji="1" lang="ja-JP" altLang="en-US" sz="1200" dirty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Existing Job-password-related attributes</a:t>
                      </a:r>
                      <a:endParaRPr kumimoji="1" lang="ja-JP" altLang="en-US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1410"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solidFill>
                            <a:srgbClr val="FF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job-account-password</a:t>
                      </a:r>
                      <a:r>
                        <a:rPr kumimoji="1" lang="ja-JP" altLang="en-US" sz="1200" dirty="0" smtClean="0">
                          <a:solidFill>
                            <a:srgbClr val="FF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 </a:t>
                      </a:r>
                      <a:r>
                        <a:rPr kumimoji="1" lang="en-US" altLang="ja-JP" sz="1200" dirty="0" smtClean="0">
                          <a:solidFill>
                            <a:srgbClr val="FF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(</a:t>
                      </a:r>
                      <a:r>
                        <a:rPr kumimoji="1" lang="en-US" altLang="ja-JP" sz="1200" dirty="0" err="1" smtClean="0">
                          <a:solidFill>
                            <a:srgbClr val="FF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octetString</a:t>
                      </a:r>
                      <a:r>
                        <a:rPr kumimoji="1" lang="en-US" altLang="ja-JP" sz="1200" dirty="0" smtClean="0">
                          <a:solidFill>
                            <a:srgbClr val="FF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(255))</a:t>
                      </a:r>
                      <a:endParaRPr kumimoji="1" lang="ja-JP" altLang="en-US" sz="1200" dirty="0">
                        <a:solidFill>
                          <a:srgbClr val="FF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job-password (</a:t>
                      </a:r>
                      <a:r>
                        <a:rPr kumimoji="1" lang="en-US" altLang="ja-JP" sz="1200" dirty="0" err="1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octetString</a:t>
                      </a:r>
                      <a:r>
                        <a:rPr kumimoji="1" lang="en-US" altLang="ja-JP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(255))</a:t>
                      </a:r>
                      <a:endParaRPr kumimoji="1" lang="ja-JP" altLang="en-US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9272"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solidFill>
                            <a:srgbClr val="FF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job-account-password-encryption</a:t>
                      </a:r>
                      <a:r>
                        <a:rPr kumimoji="1" lang="ja-JP" altLang="en-US" sz="1200" dirty="0" smtClean="0">
                          <a:solidFill>
                            <a:srgbClr val="FF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 </a:t>
                      </a:r>
                      <a:r>
                        <a:rPr kumimoji="1" lang="en-US" altLang="ja-JP" sz="1200" dirty="0" smtClean="0">
                          <a:solidFill>
                            <a:srgbClr val="FF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(type3 keyword | name(MAX))</a:t>
                      </a:r>
                      <a:endParaRPr kumimoji="1" lang="ja-JP" altLang="en-US" sz="1200" dirty="0">
                        <a:solidFill>
                          <a:srgbClr val="FF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job-password-encryption (type3 keyword | name(MAX))</a:t>
                      </a:r>
                      <a:endParaRPr kumimoji="1" lang="ja-JP" altLang="en-US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2981"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solidFill>
                            <a:srgbClr val="FF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－</a:t>
                      </a:r>
                      <a:endParaRPr kumimoji="1" lang="en-US" altLang="ja-JP" sz="1200" dirty="0" smtClean="0">
                        <a:solidFill>
                          <a:srgbClr val="FF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r>
                        <a:rPr kumimoji="1" lang="en-US" altLang="ja-JP" sz="1200" dirty="0" smtClean="0">
                          <a:solidFill>
                            <a:srgbClr val="FF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(Not necessary if job-account-password-length-supported</a:t>
                      </a:r>
                      <a:r>
                        <a:rPr kumimoji="1" lang="ja-JP" altLang="en-US" sz="1200" dirty="0" smtClean="0">
                          <a:solidFill>
                            <a:srgbClr val="FF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  </a:t>
                      </a:r>
                      <a:r>
                        <a:rPr kumimoji="1" lang="en-US" altLang="ja-JP" sz="1200" dirty="0" smtClean="0">
                          <a:solidFill>
                            <a:srgbClr val="FF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is available)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job-password-supported (integer(0:255))</a:t>
                      </a:r>
                      <a:endParaRPr kumimoji="1" lang="ja-JP" altLang="en-US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9272"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solidFill>
                            <a:srgbClr val="FF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job-account-password-encryption-supported</a:t>
                      </a:r>
                      <a:r>
                        <a:rPr kumimoji="1" lang="ja-JP" altLang="en-US" sz="1200" dirty="0" smtClean="0">
                          <a:solidFill>
                            <a:srgbClr val="FF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 </a:t>
                      </a:r>
                      <a:r>
                        <a:rPr kumimoji="1" lang="en-US" altLang="ja-JP" sz="1200" dirty="0" smtClean="0">
                          <a:solidFill>
                            <a:srgbClr val="FF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(1setOf(type3 keyword | name(MAX)))</a:t>
                      </a:r>
                      <a:endParaRPr kumimoji="1" lang="ja-JP" altLang="en-US" sz="1200" dirty="0">
                        <a:solidFill>
                          <a:srgbClr val="FF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job-password-encryption-supported (1setOf(type3 keyword | name(MAX)))</a:t>
                      </a:r>
                      <a:endParaRPr kumimoji="1" lang="ja-JP" altLang="en-US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9272"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solidFill>
                            <a:srgbClr val="FF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job-account-password-length-supported</a:t>
                      </a:r>
                      <a:r>
                        <a:rPr kumimoji="1" lang="ja-JP" altLang="en-US" sz="1200" dirty="0" smtClean="0">
                          <a:solidFill>
                            <a:srgbClr val="FF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 </a:t>
                      </a:r>
                      <a:r>
                        <a:rPr kumimoji="1" lang="en-US" altLang="ja-JP" sz="1200" dirty="0" smtClean="0">
                          <a:solidFill>
                            <a:srgbClr val="FF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(</a:t>
                      </a:r>
                      <a:r>
                        <a:rPr kumimoji="1" lang="en-US" altLang="ja-JP" sz="1200" dirty="0" err="1" smtClean="0">
                          <a:solidFill>
                            <a:srgbClr val="FF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rangeOfInteger</a:t>
                      </a:r>
                      <a:r>
                        <a:rPr kumimoji="1" lang="en-US" altLang="ja-JP" sz="1200" dirty="0" smtClean="0">
                          <a:solidFill>
                            <a:srgbClr val="FF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(0:255))</a:t>
                      </a:r>
                      <a:endParaRPr kumimoji="1" lang="ja-JP" altLang="en-US" sz="1200" dirty="0">
                        <a:solidFill>
                          <a:srgbClr val="FF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job-password-length-supported</a:t>
                      </a:r>
                      <a:r>
                        <a:rPr kumimoji="1"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 </a:t>
                      </a:r>
                      <a:r>
                        <a:rPr kumimoji="1" lang="en-US" altLang="ja-JP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(</a:t>
                      </a:r>
                      <a:r>
                        <a:rPr kumimoji="1" lang="en-US" altLang="ja-JP" sz="1200" dirty="0" err="1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rangeOfInteger</a:t>
                      </a:r>
                      <a:r>
                        <a:rPr kumimoji="1" lang="en-US" altLang="ja-JP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(0:255))</a:t>
                      </a:r>
                      <a:endParaRPr kumimoji="1" lang="ja-JP" altLang="en-US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9272"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solidFill>
                            <a:srgbClr val="FF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job-account-password-repertoire-supported</a:t>
                      </a:r>
                      <a:r>
                        <a:rPr kumimoji="1" lang="ja-JP" altLang="en-US" sz="1200" dirty="0" smtClean="0">
                          <a:solidFill>
                            <a:srgbClr val="FF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 </a:t>
                      </a:r>
                      <a:r>
                        <a:rPr kumimoji="1" lang="en-US" altLang="ja-JP" sz="1200" dirty="0" smtClean="0">
                          <a:solidFill>
                            <a:srgbClr val="FF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(1setOf (type2 keyword))</a:t>
                      </a:r>
                      <a:endParaRPr kumimoji="1" lang="ja-JP" altLang="en-US" sz="1200" dirty="0">
                        <a:solidFill>
                          <a:srgbClr val="FF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job-password-repertoire-supported (1setOf (type2 keyword))</a:t>
                      </a:r>
                      <a:endParaRPr kumimoji="1" lang="ja-JP" altLang="en-US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9272"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solidFill>
                            <a:srgbClr val="FF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job-account-password-repertoire-configured</a:t>
                      </a:r>
                      <a:r>
                        <a:rPr kumimoji="1" lang="ja-JP" altLang="en-US" sz="1200" dirty="0" smtClean="0">
                          <a:solidFill>
                            <a:srgbClr val="FF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 </a:t>
                      </a:r>
                      <a:r>
                        <a:rPr kumimoji="1" lang="en-US" altLang="ja-JP" sz="1200" dirty="0" smtClean="0">
                          <a:solidFill>
                            <a:srgbClr val="FF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(type2 keyword)</a:t>
                      </a:r>
                      <a:endParaRPr kumimoji="1" lang="ja-JP" altLang="en-US" sz="1200" dirty="0">
                        <a:solidFill>
                          <a:srgbClr val="FF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job-password-repertoire-configured (type2 keyword)</a:t>
                      </a:r>
                      <a:endParaRPr kumimoji="1" lang="ja-JP" altLang="en-US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9272"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solidFill>
                            <a:srgbClr val="FF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job-account-password-encryption-salt</a:t>
                      </a:r>
                      <a:r>
                        <a:rPr kumimoji="1" lang="ja-JP" altLang="en-US" sz="1200" dirty="0" smtClean="0">
                          <a:solidFill>
                            <a:srgbClr val="FF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 </a:t>
                      </a:r>
                      <a:r>
                        <a:rPr kumimoji="1" lang="en-US" altLang="ja-JP" sz="1200" dirty="0" smtClean="0">
                          <a:solidFill>
                            <a:srgbClr val="FF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(</a:t>
                      </a:r>
                      <a:r>
                        <a:rPr kumimoji="1" lang="en-US" altLang="ja-JP" sz="1200" dirty="0" err="1" smtClean="0">
                          <a:solidFill>
                            <a:srgbClr val="FF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octetString</a:t>
                      </a:r>
                      <a:r>
                        <a:rPr kumimoji="1" lang="en-US" altLang="ja-JP" sz="1200" dirty="0" smtClean="0">
                          <a:solidFill>
                            <a:srgbClr val="FF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(255))</a:t>
                      </a:r>
                      <a:r>
                        <a:rPr kumimoji="1" lang="ja-JP" altLang="en-US" sz="1200" dirty="0" smtClean="0">
                          <a:solidFill>
                            <a:srgbClr val="FF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 　</a:t>
                      </a:r>
                      <a:r>
                        <a:rPr kumimoji="1" lang="en-US" altLang="ja-JP" sz="1200" dirty="0" smtClean="0">
                          <a:solidFill>
                            <a:srgbClr val="FF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*See the following pages</a:t>
                      </a:r>
                      <a:endParaRPr kumimoji="1" lang="ja-JP" altLang="en-US" sz="1200" dirty="0">
                        <a:solidFill>
                          <a:srgbClr val="FF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－</a:t>
                      </a:r>
                      <a:endParaRPr kumimoji="1" lang="ja-JP" altLang="en-US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0298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 smtClean="0">
                          <a:solidFill>
                            <a:srgbClr val="FF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job-account-password-encryption-salt-length-supported (</a:t>
                      </a:r>
                      <a:r>
                        <a:rPr kumimoji="1" lang="en-US" altLang="ja-JP" sz="1200" dirty="0" err="1" smtClean="0">
                          <a:solidFill>
                            <a:srgbClr val="FF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rangeOfInteger</a:t>
                      </a:r>
                      <a:r>
                        <a:rPr kumimoji="1" lang="en-US" altLang="ja-JP" sz="1200" dirty="0" smtClean="0">
                          <a:solidFill>
                            <a:srgbClr val="FF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(0:255)</a:t>
                      </a:r>
                      <a:r>
                        <a:rPr kumimoji="1" lang="ja-JP" altLang="en-US" sz="1200" dirty="0" smtClean="0">
                          <a:solidFill>
                            <a:srgbClr val="FF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</a:t>
                      </a:r>
                      <a:r>
                        <a:rPr kumimoji="1" lang="en-US" altLang="ja-JP" sz="1200" dirty="0" smtClean="0">
                          <a:solidFill>
                            <a:srgbClr val="FF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*See the following pages</a:t>
                      </a:r>
                      <a:endParaRPr kumimoji="1" lang="ja-JP" altLang="en-US" sz="1200" dirty="0" smtClean="0">
                        <a:solidFill>
                          <a:srgbClr val="FF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－</a:t>
                      </a:r>
                      <a:endParaRPr kumimoji="1" lang="ja-JP" altLang="en-US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10" name="テキスト ボックス 9"/>
          <p:cNvSpPr txBox="1"/>
          <p:nvPr/>
        </p:nvSpPr>
        <p:spPr>
          <a:xfrm rot="695660">
            <a:off x="7298109" y="286893"/>
            <a:ext cx="1800200" cy="30777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en-US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Revised Proposal</a:t>
            </a:r>
            <a:endParaRPr kumimoji="1"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53752"/>
            <a:ext cx="8229600" cy="1143000"/>
          </a:xfrm>
        </p:spPr>
        <p:txBody>
          <a:bodyPr>
            <a:normAutofit/>
          </a:bodyPr>
          <a:lstStyle/>
          <a:p>
            <a:r>
              <a:rPr lang="en-US" altLang="ja-JP" sz="3600" b="1" u="sng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Supplementary information</a:t>
            </a:r>
            <a:endParaRPr kumimoji="1" lang="ja-JP" altLang="en-US" sz="3600" b="1" u="sng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196752"/>
            <a:ext cx="8291264" cy="5400600"/>
          </a:xfrm>
        </p:spPr>
        <p:txBody>
          <a:bodyPr>
            <a:noAutofit/>
          </a:bodyPr>
          <a:lstStyle/>
          <a:p>
            <a:r>
              <a:rPr lang="en-US" altLang="ja-JP" sz="2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Among the attributes to add, the following values can be set for those with keyword</a:t>
            </a:r>
            <a:r>
              <a:rPr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lang="en-US" altLang="ja-JP" sz="2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type (Same definition as job-password</a:t>
            </a:r>
            <a:r>
              <a:rPr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lang="en-US" altLang="ja-JP" sz="2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attribute)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457200" y="6376243"/>
            <a:ext cx="2133600" cy="365125"/>
          </a:xfrm>
        </p:spPr>
        <p:txBody>
          <a:bodyPr/>
          <a:lstStyle/>
          <a:p>
            <a:fld id="{3BA3634C-7F52-4F8F-AF4F-DBEF6BCAD296}" type="datetime1">
              <a:rPr kumimoji="1" lang="ja-JP" altLang="en-US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2016/6/30</a:t>
            </a:fld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6553200" y="6376243"/>
            <a:ext cx="2133600" cy="365125"/>
          </a:xfrm>
        </p:spPr>
        <p:txBody>
          <a:bodyPr/>
          <a:lstStyle/>
          <a:p>
            <a:fld id="{D2D8002D-B5B0-4BAC-B1F6-782DDCCE6D9C}" type="slidenum">
              <a:rPr kumimoji="1" lang="ja-JP" altLang="en-US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pPr/>
              <a:t>4</a:t>
            </a:fld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7645864"/>
              </p:ext>
            </p:extLst>
          </p:nvPr>
        </p:nvGraphicFramePr>
        <p:xfrm>
          <a:off x="899592" y="2339752"/>
          <a:ext cx="7272808" cy="3540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364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364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Attributes to add</a:t>
                      </a:r>
                      <a:endParaRPr kumimoji="1" lang="ja-JP" altLang="en-US" sz="1400" dirty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Possible keyword values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job-account-password-encryption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 </a:t>
                      </a: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(type3 keyword | name(MAX))</a:t>
                      </a:r>
                    </a:p>
                    <a:p>
                      <a:endParaRPr kumimoji="1" lang="en-US" altLang="ja-JP" sz="140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job-account-password-encryption-supported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 </a:t>
                      </a: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(1setOf(type3 keyword | name(MAX)))</a:t>
                      </a:r>
                      <a:endParaRPr kumimoji="1" lang="ja-JP" altLang="en-US" sz="140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endParaRPr kumimoji="1" lang="ja-JP" altLang="en-US" sz="14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 none</a:t>
                      </a:r>
                    </a:p>
                    <a:p>
                      <a:r>
                        <a:rPr kumimoji="1" lang="en-US" altLang="ja-JP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 sha2-224</a:t>
                      </a:r>
                    </a:p>
                    <a:p>
                      <a:r>
                        <a:rPr kumimoji="1" lang="en-US" altLang="ja-JP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 sha2-256</a:t>
                      </a:r>
                    </a:p>
                    <a:p>
                      <a:r>
                        <a:rPr kumimoji="1" lang="en-US" altLang="ja-JP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 sha2-384</a:t>
                      </a:r>
                    </a:p>
                    <a:p>
                      <a:r>
                        <a:rPr kumimoji="1" lang="en-US" altLang="ja-JP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 sha2-512</a:t>
                      </a:r>
                    </a:p>
                    <a:p>
                      <a:r>
                        <a:rPr kumimoji="1" lang="en-US" altLang="ja-JP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 sha2-512_256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job-account-password-repertoire-supported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 </a:t>
                      </a: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(1setOf (type2 keyword))</a:t>
                      </a:r>
                    </a:p>
                    <a:p>
                      <a:endParaRPr kumimoji="1" lang="en-US" altLang="ja-JP" sz="140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job-account-password-repertoire-configured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 </a:t>
                      </a: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(type2 keyword)</a:t>
                      </a:r>
                      <a:endParaRPr kumimoji="1" lang="ja-JP" altLang="en-US" sz="140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endParaRPr kumimoji="1" lang="ja-JP" altLang="en-US" sz="14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 </a:t>
                      </a:r>
                      <a:r>
                        <a:rPr kumimoji="1" lang="en-US" altLang="ja-JP" sz="1400" dirty="0" err="1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iana_us-ascii_any</a:t>
                      </a:r>
                      <a:endParaRPr kumimoji="1" lang="en-US" altLang="ja-JP" sz="14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r>
                        <a:rPr kumimoji="1" lang="en-US" altLang="ja-JP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 </a:t>
                      </a:r>
                      <a:r>
                        <a:rPr kumimoji="1" lang="en-US" altLang="ja-JP" sz="1400" dirty="0" err="1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iana_us-ascii_complex</a:t>
                      </a:r>
                      <a:endParaRPr kumimoji="1" lang="en-US" altLang="ja-JP" sz="14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r>
                        <a:rPr kumimoji="1" lang="en-US" altLang="ja-JP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 </a:t>
                      </a:r>
                      <a:r>
                        <a:rPr kumimoji="1" lang="en-US" altLang="ja-JP" sz="1400" dirty="0" err="1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iana_us-ascii_digits</a:t>
                      </a:r>
                      <a:endParaRPr kumimoji="1" lang="en-US" altLang="ja-JP" sz="14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r>
                        <a:rPr kumimoji="1" lang="en-US" altLang="ja-JP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 </a:t>
                      </a:r>
                      <a:r>
                        <a:rPr kumimoji="1" lang="en-US" altLang="ja-JP" sz="1400" dirty="0" err="1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iana_us-ascii_letters</a:t>
                      </a:r>
                      <a:endParaRPr kumimoji="1" lang="en-US" altLang="ja-JP" sz="14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r>
                        <a:rPr kumimoji="1" lang="en-US" altLang="ja-JP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 iana_utf-8_any</a:t>
                      </a:r>
                    </a:p>
                    <a:p>
                      <a:r>
                        <a:rPr kumimoji="1" lang="en-US" altLang="ja-JP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 iana_utf-8_digits</a:t>
                      </a:r>
                    </a:p>
                    <a:p>
                      <a:r>
                        <a:rPr kumimoji="1" lang="en-US" altLang="ja-JP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 iana_utf-8_letters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53752"/>
            <a:ext cx="8229600" cy="1143000"/>
          </a:xfrm>
        </p:spPr>
        <p:txBody>
          <a:bodyPr>
            <a:normAutofit/>
          </a:bodyPr>
          <a:lstStyle/>
          <a:p>
            <a:r>
              <a:rPr lang="en-US" altLang="ja-JP" sz="3600" b="1" u="sng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Salt</a:t>
            </a:r>
            <a:endParaRPr kumimoji="1" lang="ja-JP" altLang="en-US" sz="3600" b="1" u="sng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95536" y="908720"/>
            <a:ext cx="8435280" cy="5400600"/>
          </a:xfrm>
        </p:spPr>
        <p:txBody>
          <a:bodyPr>
            <a:noAutofit/>
          </a:bodyPr>
          <a:lstStyle/>
          <a:p>
            <a:r>
              <a:rPr lang="en-US" altLang="ja-JP" sz="2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Current job-password-encryption hashes password but is vulnerable to “Replay attacks”.</a:t>
            </a:r>
          </a:p>
          <a:p>
            <a:r>
              <a:rPr lang="en-US" altLang="ja-JP" sz="2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To enhance security, we would like to propose salt attribute for account/job.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457200" y="6376243"/>
            <a:ext cx="2133600" cy="365125"/>
          </a:xfrm>
        </p:spPr>
        <p:txBody>
          <a:bodyPr/>
          <a:lstStyle/>
          <a:p>
            <a:fld id="{8D86257E-0646-4C06-BBBF-B198026FD4F6}" type="datetime1">
              <a:rPr kumimoji="1" lang="ja-JP" altLang="en-US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2016/6/30</a:t>
            </a:fld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6553200" y="6376243"/>
            <a:ext cx="2133600" cy="365125"/>
          </a:xfrm>
        </p:spPr>
        <p:txBody>
          <a:bodyPr/>
          <a:lstStyle/>
          <a:p>
            <a:fld id="{D2D8002D-B5B0-4BAC-B1F6-782DDCCE6D9C}" type="slidenum">
              <a:rPr kumimoji="1" lang="ja-JP" altLang="en-US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pPr/>
              <a:t>5</a:t>
            </a:fld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2565354"/>
              </p:ext>
            </p:extLst>
          </p:nvPr>
        </p:nvGraphicFramePr>
        <p:xfrm>
          <a:off x="306942" y="2293074"/>
          <a:ext cx="8706427" cy="183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533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530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400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Attributes to be added</a:t>
                      </a:r>
                      <a:r>
                        <a:rPr kumimoji="1" lang="en-US" altLang="ja-JP" sz="1400" baseline="0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 for jobs</a:t>
                      </a:r>
                      <a:endParaRPr kumimoji="1" lang="ja-JP" altLang="en-US" sz="1400" dirty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Description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job-password-encryption-salt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 </a:t>
                      </a: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(</a:t>
                      </a:r>
                      <a:r>
                        <a:rPr kumimoji="1" lang="en-US" altLang="ja-JP" sz="1400" dirty="0" err="1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octetString</a:t>
                      </a: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(255))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Random value to</a:t>
                      </a:r>
                      <a:r>
                        <a:rPr kumimoji="1" lang="en-US" altLang="ja-JP" sz="1400" baseline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 be generated by client.</a:t>
                      </a:r>
                      <a:endParaRPr kumimoji="1" lang="en-US" altLang="ja-JP" sz="14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r>
                        <a:rPr kumimoji="1" lang="en-US" altLang="ja-JP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When this attribute is set, hash</a:t>
                      </a:r>
                      <a:r>
                        <a:rPr kumimoji="1" lang="en-US" altLang="ja-JP" sz="1400" baseline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 value to be sent in </a:t>
                      </a:r>
                      <a:r>
                        <a:rPr kumimoji="1" lang="en-US" altLang="ja-JP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job-password is a value generated</a:t>
                      </a:r>
                      <a:r>
                        <a:rPr kumimoji="1" lang="en-US" altLang="ja-JP" sz="1400" baseline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 by adding salt to password.</a:t>
                      </a:r>
                      <a:endParaRPr kumimoji="1" lang="en-US" altLang="ja-JP" sz="14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job-password-encryption-salt-length-supported (</a:t>
                      </a:r>
                      <a:r>
                        <a:rPr kumimoji="1" lang="en-US" altLang="ja-JP" sz="1400" dirty="0" err="1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rangeOfInteger</a:t>
                      </a: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(0:255))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Range of salt length printer</a:t>
                      </a:r>
                      <a:r>
                        <a:rPr kumimoji="1" lang="en-US" altLang="ja-JP" sz="1400" baseline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 can accept.</a:t>
                      </a:r>
                      <a:endParaRPr kumimoji="1" lang="en-US" altLang="ja-JP" sz="14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0" name="正方形/長方形 9"/>
          <p:cNvSpPr/>
          <p:nvPr/>
        </p:nvSpPr>
        <p:spPr>
          <a:xfrm>
            <a:off x="1115616" y="4869160"/>
            <a:ext cx="1080120" cy="3600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password</a:t>
            </a:r>
            <a:endParaRPr kumimoji="1" lang="ja-JP" altLang="en-US" sz="11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3851920" y="4869160"/>
            <a:ext cx="792088" cy="3600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salt</a:t>
            </a:r>
            <a:endParaRPr kumimoji="1" lang="ja-JP" altLang="en-US" sz="11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1115616" y="5733256"/>
            <a:ext cx="1080120" cy="3600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password</a:t>
            </a:r>
            <a:endParaRPr kumimoji="1" lang="ja-JP" altLang="en-US" sz="11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2195736" y="5733256"/>
            <a:ext cx="792088" cy="3600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salt</a:t>
            </a:r>
            <a:endParaRPr kumimoji="1" lang="ja-JP" altLang="en-US" sz="11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3851920" y="5733256"/>
            <a:ext cx="1152128" cy="3600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Hash</a:t>
            </a:r>
            <a:endParaRPr kumimoji="1" lang="ja-JP" altLang="en-US" sz="11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cxnSp>
        <p:nvCxnSpPr>
          <p:cNvPr id="16" name="直線矢印コネクタ 15"/>
          <p:cNvCxnSpPr/>
          <p:nvPr/>
        </p:nvCxnSpPr>
        <p:spPr>
          <a:xfrm>
            <a:off x="539552" y="4653136"/>
            <a:ext cx="576064" cy="21602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テキスト ボックス 16"/>
          <p:cNvSpPr txBox="1"/>
          <p:nvPr/>
        </p:nvSpPr>
        <p:spPr>
          <a:xfrm>
            <a:off x="107504" y="4365104"/>
            <a:ext cx="89319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User input</a:t>
            </a:r>
            <a:endParaRPr kumimoji="1" lang="ja-JP" altLang="en-US" sz="11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3923928" y="4509120"/>
            <a:ext cx="153439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Generate each time</a:t>
            </a:r>
            <a:endParaRPr kumimoji="1" lang="ja-JP" altLang="en-US" sz="11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cxnSp>
        <p:nvCxnSpPr>
          <p:cNvPr id="19" name="直線矢印コネクタ 18"/>
          <p:cNvCxnSpPr>
            <a:stCxn id="10" idx="2"/>
            <a:endCxn id="12" idx="0"/>
          </p:cNvCxnSpPr>
          <p:nvPr/>
        </p:nvCxnSpPr>
        <p:spPr>
          <a:xfrm>
            <a:off x="1655676" y="5229200"/>
            <a:ext cx="0" cy="50405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矢印コネクタ 21"/>
          <p:cNvCxnSpPr/>
          <p:nvPr/>
        </p:nvCxnSpPr>
        <p:spPr>
          <a:xfrm flipH="1">
            <a:off x="2699792" y="5229200"/>
            <a:ext cx="1152128" cy="43204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矢印コネクタ 24"/>
          <p:cNvCxnSpPr>
            <a:stCxn id="13" idx="3"/>
            <a:endCxn id="14" idx="1"/>
          </p:cNvCxnSpPr>
          <p:nvPr/>
        </p:nvCxnSpPr>
        <p:spPr>
          <a:xfrm>
            <a:off x="2987824" y="5913276"/>
            <a:ext cx="864096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テキスト ボックス 28"/>
          <p:cNvSpPr txBox="1"/>
          <p:nvPr/>
        </p:nvSpPr>
        <p:spPr>
          <a:xfrm>
            <a:off x="3203848" y="5661248"/>
            <a:ext cx="51007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hash</a:t>
            </a:r>
            <a:endParaRPr kumimoji="1" lang="ja-JP" altLang="en-US" sz="11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cxnSp>
        <p:nvCxnSpPr>
          <p:cNvPr id="31" name="直線コネクタ 30"/>
          <p:cNvCxnSpPr/>
          <p:nvPr/>
        </p:nvCxnSpPr>
        <p:spPr>
          <a:xfrm>
            <a:off x="4860032" y="5085184"/>
            <a:ext cx="1296144" cy="0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線コネクタ 31"/>
          <p:cNvCxnSpPr/>
          <p:nvPr/>
        </p:nvCxnSpPr>
        <p:spPr>
          <a:xfrm>
            <a:off x="5076056" y="5877272"/>
            <a:ext cx="1080120" cy="0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テキスト ボックス 34"/>
          <p:cNvSpPr txBox="1"/>
          <p:nvPr/>
        </p:nvSpPr>
        <p:spPr>
          <a:xfrm>
            <a:off x="6156176" y="4869160"/>
            <a:ext cx="288412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Job-account-password-encryption-salt/</a:t>
            </a:r>
          </a:p>
          <a:p>
            <a:r>
              <a:rPr lang="en-US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job-password-encryption-salt</a:t>
            </a:r>
            <a:endParaRPr kumimoji="1" lang="ja-JP" altLang="en-US" sz="11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6215882" y="5661248"/>
            <a:ext cx="258115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Job-account-password-encryption/</a:t>
            </a:r>
          </a:p>
          <a:p>
            <a:r>
              <a:rPr lang="en-US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job-password-encryption</a:t>
            </a:r>
            <a:endParaRPr kumimoji="1" lang="ja-JP" altLang="en-US" sz="11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 rot="695660">
            <a:off x="7066998" y="302012"/>
            <a:ext cx="2019666" cy="30777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en-US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Additional Proposal</a:t>
            </a:r>
            <a:endParaRPr kumimoji="1"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kumimoji="1" lang="en-US" altLang="ja-JP" sz="3600" b="1" u="sng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Status-code for account-password</a:t>
            </a:r>
            <a:endParaRPr kumimoji="1" lang="ja-JP" altLang="en-US" sz="3600" b="1" u="sng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196752"/>
            <a:ext cx="8291264" cy="5112568"/>
          </a:xfrm>
        </p:spPr>
        <p:txBody>
          <a:bodyPr>
            <a:noAutofit/>
          </a:bodyPr>
          <a:lstStyle/>
          <a:p>
            <a:r>
              <a:rPr lang="en-US" altLang="ja-JP" sz="2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Add the following status</a:t>
            </a:r>
            <a:r>
              <a:rPr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lang="en-US" altLang="ja-JP" sz="2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code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457200" y="6376243"/>
            <a:ext cx="2133600" cy="365125"/>
          </a:xfrm>
        </p:spPr>
        <p:txBody>
          <a:bodyPr/>
          <a:lstStyle/>
          <a:p>
            <a:fld id="{BF27DA67-4866-4D4B-8635-A7E63BAEA2E0}" type="datetime1">
              <a:rPr kumimoji="1" lang="ja-JP" altLang="en-US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2016/6/30</a:t>
            </a:fld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6553200" y="6376243"/>
            <a:ext cx="2133600" cy="365125"/>
          </a:xfrm>
        </p:spPr>
        <p:txBody>
          <a:bodyPr/>
          <a:lstStyle/>
          <a:p>
            <a:fld id="{D2D8002D-B5B0-4BAC-B1F6-782DDCCE6D9C}" type="slidenum">
              <a:rPr kumimoji="1" lang="ja-JP" altLang="en-US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pPr/>
              <a:t>6</a:t>
            </a:fld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5424717"/>
              </p:ext>
            </p:extLst>
          </p:nvPr>
        </p:nvGraphicFramePr>
        <p:xfrm>
          <a:off x="755576" y="1844824"/>
          <a:ext cx="7272808" cy="889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364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364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400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Status</a:t>
                      </a:r>
                      <a:r>
                        <a:rPr kumimoji="1" lang="ja-JP" altLang="en-US" sz="1400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 </a:t>
                      </a:r>
                      <a:r>
                        <a:rPr kumimoji="1" lang="en-US" altLang="ja-JP" sz="1400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code to be added</a:t>
                      </a:r>
                      <a:endParaRPr kumimoji="1" lang="ja-JP" altLang="en-US" sz="1400" dirty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Meaning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client-error-account-password-error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（</a:t>
                      </a: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0x421?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）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Wrong</a:t>
                      </a:r>
                      <a:r>
                        <a:rPr kumimoji="1" lang="en-US" altLang="ja-JP" sz="1400" baseline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 password for the a</a:t>
                      </a:r>
                      <a:r>
                        <a:rPr kumimoji="1" lang="en-US" altLang="ja-JP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ccount.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6571</TotalTime>
  <Words>557</Words>
  <Application>Microsoft Office PowerPoint</Application>
  <PresentationFormat>画面に合わせる (4:3)</PresentationFormat>
  <Paragraphs>105</Paragraphs>
  <Slides>6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1" baseType="lpstr">
      <vt:lpstr>ＭＳ Ｐゴシック</vt:lpstr>
      <vt:lpstr>メイリオ</vt:lpstr>
      <vt:lpstr>Arial</vt:lpstr>
      <vt:lpstr>Calibri</vt:lpstr>
      <vt:lpstr>Office テーマ</vt:lpstr>
      <vt:lpstr>PWG proposal</vt:lpstr>
      <vt:lpstr>Password for job/account</vt:lpstr>
      <vt:lpstr>Job-account-password</vt:lpstr>
      <vt:lpstr>Supplementary information</vt:lpstr>
      <vt:lpstr>Salt</vt:lpstr>
      <vt:lpstr>Status-code for account-password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026666</dc:creator>
  <cp:lastModifiedBy>026666</cp:lastModifiedBy>
  <cp:revision>470</cp:revision>
  <dcterms:created xsi:type="dcterms:W3CDTF">2016-02-02T00:01:18Z</dcterms:created>
  <dcterms:modified xsi:type="dcterms:W3CDTF">2016-06-30T06:52:24Z</dcterms:modified>
</cp:coreProperties>
</file>