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84" r:id="rId4"/>
    <p:sldId id="278" r:id="rId5"/>
    <p:sldId id="287" r:id="rId6"/>
    <p:sldId id="282" r:id="rId7"/>
    <p:sldId id="291" r:id="rId8"/>
    <p:sldId id="280" r:id="rId9"/>
    <p:sldId id="285" r:id="rId10"/>
    <p:sldId id="290" r:id="rId11"/>
    <p:sldId id="288" r:id="rId12"/>
    <p:sldId id="292" r:id="rId13"/>
    <p:sldId id="272" r:id="rId14"/>
    <p:sldId id="281" r:id="rId15"/>
    <p:sldId id="279" r:id="rId16"/>
    <p:sldId id="289" r:id="rId17"/>
    <p:sldId id="293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2870" autoAdjust="0"/>
  </p:normalViewPr>
  <p:slideViewPr>
    <p:cSldViewPr>
      <p:cViewPr varScale="1">
        <p:scale>
          <a:sx n="100" d="100"/>
          <a:sy n="100" d="100"/>
        </p:scale>
        <p:origin x="612" y="96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601C6-949C-4172-9CFA-DD14BA469EC5}" type="datetimeFigureOut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1491F-5332-48B6-B9CF-064143EB4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1491F-5332-48B6-B9CF-064143EB40E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5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1491F-5332-48B6-B9CF-064143EB40E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438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1491F-5332-48B6-B9CF-064143EB40E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873C6-7759-417C-A3C9-9362CE7BEB28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ADA6-89EB-4D3F-8E09-668F33FA92C9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52C1-0EB0-4952-9EDB-6BEAD1458389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C1A9F-133B-454F-8078-77574ACAF87F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831F-3F59-4CE0-80FA-BFEBA4F3123F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87B3-16C8-4DB1-8E4C-556C0B03CBC0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169-DD3D-4C85-BE49-064138C5C368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F067-590E-40D8-B6FF-6FD21189D6F3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BB42-4672-4050-A309-CD51A430B688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4572-C820-48ED-9003-FB2485C905E0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1476-6D8E-4100-984D-C0CD73E0407C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61DB-A94B-4AA7-8244-5A59DE1B489F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EF0B3-D0A2-4F75-9E17-BB5EC6191AA1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BB5D-F1AA-4A4F-89B9-ABA4C956A6E2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00BB-BF05-41A0-BAAA-894191F6EE88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20C5-254A-4CAD-AF20-4509071A9361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9126-DC17-4C46-A61B-A687A1138574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78CA-DC43-45C3-82CF-D730C72CBBB3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1B8B-CE1B-4FA7-BBAF-8643F6D0553D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04E8-81C4-43B3-B5CD-1DA4C8CBE96D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8A0A-DD6B-4559-BEBB-74D9D7CE022D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02BB-54BF-4613-A994-97EC908B5CC2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067D6-DD3C-4D32-87F6-FB85A30A647E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A7673-756C-417F-BFA4-CACAEF87F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803E0-1C52-444C-B35D-9BB081D2E00F}" type="datetime1">
              <a:rPr kumimoji="1" lang="ja-JP" altLang="en-US" smtClean="0"/>
              <a:t>2017/10/20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1750-5B39-473B-9144-2E832964B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IPP Preset</a:t>
            </a:r>
            <a:br>
              <a:rPr kumimoji="1" lang="en-US" altLang="ja-JP" dirty="0" smtClean="0"/>
            </a:br>
            <a:r>
              <a:rPr lang="en-US" altLang="ja-JP" dirty="0" smtClean="0"/>
              <a:t>improvement proposal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Canon Inc.</a:t>
            </a:r>
          </a:p>
          <a:p>
            <a:r>
              <a:rPr lang="en-US" altLang="ja-JP" dirty="0" smtClean="0"/>
              <a:t>2017/10/20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Solution for UC1: Restore vendor-specific print settings</a:t>
            </a:r>
            <a:endParaRPr kumimoji="1" lang="ja-JP" altLang="en-US" sz="2800" dirty="0"/>
          </a:p>
        </p:txBody>
      </p:sp>
      <p:sp>
        <p:nvSpPr>
          <p:cNvPr id="6" name="コンテンツ プレースホルダー 3"/>
          <p:cNvSpPr txBox="1">
            <a:spLocks/>
          </p:cNvSpPr>
          <p:nvPr/>
        </p:nvSpPr>
        <p:spPr>
          <a:xfrm>
            <a:off x="421160" y="861442"/>
            <a:ext cx="8387680" cy="20028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&lt;Printer Settings&gt;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Printer has “barcode mode” (non-IPP attribute) to print barcode clearly as a vendor-specific function to make sure that the barcode can be read successfully. 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Printer has “draft mode” (IPP attribute) to reduce toner usage. 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registers “draft mode” and “barcode mode” in “preset1” on the printer.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prints from client A using preset1.</a:t>
            </a:r>
          </a:p>
        </p:txBody>
      </p:sp>
      <p:sp>
        <p:nvSpPr>
          <p:cNvPr id="8" name="コンテンツ プレースホルダー 3"/>
          <p:cNvSpPr txBox="1">
            <a:spLocks/>
          </p:cNvSpPr>
          <p:nvPr/>
        </p:nvSpPr>
        <p:spPr>
          <a:xfrm>
            <a:off x="416224" y="2924944"/>
            <a:ext cx="8352928" cy="3933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&lt;proposed specification&gt;</a:t>
            </a:r>
          </a:p>
          <a:p>
            <a:r>
              <a:rPr lang="en-US" altLang="ja-JP" sz="1800" dirty="0" smtClean="0"/>
              <a:t>As a response to Get-Printer-Attributes from </a:t>
            </a:r>
            <a:r>
              <a:rPr lang="en-US" altLang="ja-JP" sz="1800" dirty="0" err="1" smtClean="0"/>
              <a:t>clientA</a:t>
            </a:r>
            <a:r>
              <a:rPr lang="en-US" altLang="ja-JP" sz="1800" dirty="0" smtClean="0"/>
              <a:t>, the printer returns 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preset-name</a:t>
            </a:r>
            <a:r>
              <a:rPr lang="en-US" altLang="ja-JP" sz="1600" dirty="0">
                <a:solidFill>
                  <a:schemeClr val="dk1"/>
                </a:solidFill>
              </a:rPr>
              <a:t>=“preset1" 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print-quality=draft</a:t>
            </a:r>
            <a:endParaRPr lang="en-US" altLang="ja-JP" sz="1600" dirty="0">
              <a:solidFill>
                <a:schemeClr val="dk1"/>
              </a:solidFill>
            </a:endParaRPr>
          </a:p>
          <a:p>
            <a:pPr lvl="1"/>
            <a:r>
              <a:rPr lang="en-US" altLang="ja-JP" sz="1600" dirty="0" smtClean="0"/>
              <a:t>barcode-mode =‘on’ is not returned since it is </a:t>
            </a:r>
            <a:r>
              <a:rPr lang="en-US" altLang="ja-JP" sz="1600" dirty="0" smtClean="0">
                <a:cs typeface="Arial" panose="020B0604020202020204" pitchFamily="34" charset="0"/>
              </a:rPr>
              <a:t>not defined as IPP attribute.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selects “preset1” in Client A and prints.</a:t>
            </a:r>
          </a:p>
          <a:p>
            <a:r>
              <a:rPr lang="en-US" altLang="ja-JP" sz="1800" dirty="0" smtClean="0"/>
              <a:t>job-attributes-tag from </a:t>
            </a:r>
            <a:r>
              <a:rPr lang="en-US" altLang="ja-JP" sz="1800" dirty="0" smtClean="0">
                <a:cs typeface="Arial" panose="020B0604020202020204" pitchFamily="34" charset="0"/>
              </a:rPr>
              <a:t>Client A includes</a:t>
            </a:r>
          </a:p>
          <a:p>
            <a:pPr lvl="1"/>
            <a:r>
              <a:rPr lang="en-US" altLang="ja-JP" sz="16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rgbClr val="FF0000"/>
                </a:solidFill>
              </a:rPr>
              <a:t>preset-name=“preset1" </a:t>
            </a:r>
          </a:p>
          <a:p>
            <a:pPr lvl="1"/>
            <a:r>
              <a:rPr lang="en-US" altLang="ja-JP" sz="1600" dirty="0" smtClean="0"/>
              <a:t>print-quality</a:t>
            </a:r>
            <a:r>
              <a:rPr lang="en-US" altLang="ja-JP" sz="1600" dirty="0"/>
              <a:t>=“draft</a:t>
            </a:r>
            <a:r>
              <a:rPr lang="en-US" altLang="ja-JP" sz="1600" dirty="0" smtClean="0"/>
              <a:t>”</a:t>
            </a:r>
          </a:p>
          <a:p>
            <a:r>
              <a:rPr lang="en-US" altLang="ja-JP" sz="1800" dirty="0">
                <a:solidFill>
                  <a:srgbClr val="FF0000"/>
                </a:solidFill>
                <a:cs typeface="Arial" panose="020B0604020202020204" pitchFamily="34" charset="0"/>
              </a:rPr>
              <a:t>Printer restores “barcode mode” based on the preset name “preset1” </a:t>
            </a:r>
            <a:r>
              <a:rPr lang="en-US" altLang="ja-JP" sz="1800" dirty="0" smtClean="0">
                <a:solidFill>
                  <a:srgbClr val="FF0000"/>
                </a:solidFill>
                <a:cs typeface="Arial" panose="020B0604020202020204" pitchFamily="34" charset="0"/>
              </a:rPr>
              <a:t>included </a:t>
            </a:r>
            <a:r>
              <a:rPr lang="en-US" altLang="ja-JP" sz="1800" dirty="0">
                <a:solidFill>
                  <a:srgbClr val="FF0000"/>
                </a:solidFill>
                <a:cs typeface="Arial" panose="020B0604020202020204" pitchFamily="34" charset="0"/>
              </a:rPr>
              <a:t>in the job and prints the job using the original settings</a:t>
            </a:r>
            <a:r>
              <a:rPr lang="en-US" altLang="ja-JP" sz="1800" dirty="0" smtClean="0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  <a:p>
            <a:pPr lvl="1"/>
            <a:endParaRPr lang="en-US" altLang="ja-JP" sz="600" dirty="0" smtClean="0">
              <a:cs typeface="Arial" panose="020B0604020202020204" pitchFamily="34" charset="0"/>
            </a:endParaRPr>
          </a:p>
          <a:p>
            <a:r>
              <a:rPr lang="en-US" altLang="ja-JP" sz="1800" b="1" u="sng" dirty="0" smtClean="0">
                <a:cs typeface="Arial" panose="020B0604020202020204" pitchFamily="34" charset="0"/>
              </a:rPr>
              <a:t>“Barcode mode” setting is properly reflected in the print job</a:t>
            </a:r>
            <a:r>
              <a:rPr lang="en-US" altLang="ja-JP" sz="1800" b="1" dirty="0" smtClean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4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UC2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660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864" y="215716"/>
            <a:ext cx="8229600" cy="620996"/>
          </a:xfrm>
        </p:spPr>
        <p:txBody>
          <a:bodyPr>
            <a:normAutofit fontScale="90000"/>
          </a:bodyPr>
          <a:lstStyle/>
          <a:p>
            <a:r>
              <a:rPr lang="en-US" altLang="ja-JP" sz="2800" dirty="0" smtClean="0"/>
              <a:t>Challenge for UC2: </a:t>
            </a:r>
            <a:br>
              <a:rPr lang="en-US" altLang="ja-JP" sz="2800" dirty="0" smtClean="0"/>
            </a:br>
            <a:r>
              <a:rPr lang="en-US" altLang="ja-JP" sz="2800" dirty="0" smtClean="0"/>
              <a:t>Print settings not supported by the client cannot be used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625487" y="1120359"/>
            <a:ext cx="1872208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CLIENT B</a:t>
            </a:r>
          </a:p>
          <a:p>
            <a:pPr algn="ctr"/>
            <a:r>
              <a:rPr lang="en-US" altLang="ja-JP" sz="1200" dirty="0" smtClean="0"/>
              <a:t>(not support “trim” )</a:t>
            </a:r>
            <a:endParaRPr kumimoji="1" lang="en-US" altLang="ja-JP" sz="1200" dirty="0" smtClean="0"/>
          </a:p>
        </p:txBody>
      </p:sp>
      <p:cxnSp>
        <p:nvCxnSpPr>
          <p:cNvPr id="17" name="直線コネクタ 16"/>
          <p:cNvCxnSpPr>
            <a:endCxn id="60" idx="2"/>
          </p:cNvCxnSpPr>
          <p:nvPr/>
        </p:nvCxnSpPr>
        <p:spPr>
          <a:xfrm flipH="1" flipV="1">
            <a:off x="5745559" y="5493140"/>
            <a:ext cx="142926" cy="34813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6975355" y="5879218"/>
            <a:ext cx="1948157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Job is printed with: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 media-type </a:t>
            </a:r>
            <a:r>
              <a:rPr lang="en-US" altLang="ja-JP" sz="1050" dirty="0"/>
              <a:t>= </a:t>
            </a:r>
            <a:r>
              <a:rPr lang="en-US" altLang="ja-JP" sz="1050" dirty="0" smtClean="0"/>
              <a:t>plain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/>
              <a:t> </a:t>
            </a:r>
            <a:r>
              <a:rPr lang="en-US" altLang="ja-JP" sz="1050" dirty="0" smtClean="0"/>
              <a:t>booklet=on  </a:t>
            </a:r>
            <a:r>
              <a:rPr kumimoji="1" lang="ja-JP" altLang="en-US" sz="1050" dirty="0" smtClean="0"/>
              <a:t>　</a:t>
            </a:r>
            <a:r>
              <a:rPr kumimoji="1" lang="en-US" altLang="ja-JP" sz="1050" dirty="0" smtClean="0">
                <a:solidFill>
                  <a:srgbClr val="FF0000"/>
                </a:solidFill>
              </a:rPr>
              <a:t> </a:t>
            </a:r>
          </a:p>
          <a:p>
            <a:r>
              <a:rPr kumimoji="1" lang="en-US" altLang="ja-JP" sz="105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05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Trimming process is lost</a:t>
            </a:r>
            <a:endParaRPr kumimoji="1" lang="ja-JP" altLang="en-US" sz="1050" dirty="0">
              <a:solidFill>
                <a:srgbClr val="FF0000"/>
              </a:solidFill>
            </a:endParaRPr>
          </a:p>
        </p:txBody>
      </p:sp>
      <p:cxnSp>
        <p:nvCxnSpPr>
          <p:cNvPr id="82" name="直線コネクタ 81"/>
          <p:cNvCxnSpPr/>
          <p:nvPr/>
        </p:nvCxnSpPr>
        <p:spPr>
          <a:xfrm>
            <a:off x="4558040" y="1759094"/>
            <a:ext cx="0" cy="505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6178220" y="1130736"/>
            <a:ext cx="1368152" cy="63608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PRINTER A</a:t>
            </a:r>
          </a:p>
        </p:txBody>
      </p:sp>
      <p:cxnSp>
        <p:nvCxnSpPr>
          <p:cNvPr id="84" name="直線コネクタ 83"/>
          <p:cNvCxnSpPr/>
          <p:nvPr/>
        </p:nvCxnSpPr>
        <p:spPr>
          <a:xfrm>
            <a:off x="6862296" y="1759093"/>
            <a:ext cx="0" cy="505428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4558040" y="2420888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5062096" y="2143889"/>
            <a:ext cx="1551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Get-Printer-Attributes</a:t>
            </a:r>
            <a:endParaRPr kumimoji="1" lang="ja-JP" altLang="en-US" sz="1200" dirty="0"/>
          </a:p>
        </p:txBody>
      </p:sp>
      <p:cxnSp>
        <p:nvCxnSpPr>
          <p:cNvPr id="87" name="直線矢印コネクタ 86"/>
          <p:cNvCxnSpPr/>
          <p:nvPr/>
        </p:nvCxnSpPr>
        <p:spPr>
          <a:xfrm flipH="1">
            <a:off x="4558040" y="2780928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5062096" y="2492896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975356" y="2077576"/>
            <a:ext cx="1823166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Includes “job-presets-supported”</a:t>
            </a:r>
          </a:p>
          <a:p>
            <a:r>
              <a:rPr lang="en-US" altLang="ja-JP" sz="1000" dirty="0"/>
              <a:t>e.g.</a:t>
            </a:r>
            <a:r>
              <a:rPr lang="en-US" altLang="ja-JP" sz="1000" dirty="0">
                <a:solidFill>
                  <a:schemeClr val="dk1"/>
                </a:solidFill>
              </a:rPr>
              <a:t> job-presets-supported=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{ preset-name=“</a:t>
            </a:r>
            <a:r>
              <a:rPr lang="en-US" altLang="ja-JP" sz="1000" dirty="0" smtClean="0">
                <a:solidFill>
                  <a:schemeClr val="dk1"/>
                </a:solidFill>
              </a:rPr>
              <a:t>preset2" </a:t>
            </a:r>
            <a:endParaRPr lang="en-US" altLang="ja-JP" sz="1000" dirty="0">
              <a:solidFill>
                <a:schemeClr val="dk1"/>
              </a:solidFill>
            </a:endParaRPr>
          </a:p>
          <a:p>
            <a:r>
              <a:rPr lang="en-US" altLang="ja-JP" sz="1000" dirty="0">
                <a:solidFill>
                  <a:schemeClr val="dk1"/>
                </a:solidFill>
              </a:rPr>
              <a:t> media-type</a:t>
            </a:r>
            <a:r>
              <a:rPr lang="en-US" altLang="ja-JP" sz="1000" dirty="0" smtClean="0">
                <a:solidFill>
                  <a:schemeClr val="dk1"/>
                </a:solidFill>
              </a:rPr>
              <a:t>=‘plain’</a:t>
            </a:r>
            <a:endParaRPr lang="en-US" altLang="ja-JP" sz="1000" dirty="0">
              <a:solidFill>
                <a:schemeClr val="dk1"/>
              </a:solidFill>
            </a:endParaRPr>
          </a:p>
          <a:p>
            <a:r>
              <a:rPr lang="en-US" altLang="ja-JP" sz="1000" dirty="0">
                <a:solidFill>
                  <a:schemeClr val="dk1"/>
                </a:solidFill>
              </a:rPr>
              <a:t> booklet=on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trimming-type=full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trimming-reference-edge=100</a:t>
            </a: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}</a:t>
            </a:r>
            <a:endParaRPr lang="en-US" altLang="ja-JP" sz="1000" dirty="0">
              <a:solidFill>
                <a:schemeClr val="dk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058798" y="1124746"/>
            <a:ext cx="1131090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USER</a:t>
            </a:r>
          </a:p>
        </p:txBody>
      </p:sp>
      <p:cxnSp>
        <p:nvCxnSpPr>
          <p:cNvPr id="92" name="直線コネクタ 91"/>
          <p:cNvCxnSpPr/>
          <p:nvPr/>
        </p:nvCxnSpPr>
        <p:spPr>
          <a:xfrm>
            <a:off x="2613824" y="1759093"/>
            <a:ext cx="0" cy="505428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2613824" y="2276872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2804996" y="1999873"/>
            <a:ext cx="1393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choose PRINTER A</a:t>
            </a:r>
            <a:endParaRPr kumimoji="1" lang="ja-JP" altLang="en-US" sz="1200" dirty="0"/>
          </a:p>
        </p:txBody>
      </p:sp>
      <p:cxnSp>
        <p:nvCxnSpPr>
          <p:cNvPr id="95" name="直線矢印コネクタ 94"/>
          <p:cNvCxnSpPr/>
          <p:nvPr/>
        </p:nvCxnSpPr>
        <p:spPr>
          <a:xfrm flipH="1">
            <a:off x="2613824" y="3212976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2804996" y="2924944"/>
            <a:ext cx="1588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display printer dialog</a:t>
            </a:r>
            <a:endParaRPr kumimoji="1" lang="ja-JP" altLang="en-US" sz="1200" dirty="0"/>
          </a:p>
        </p:txBody>
      </p:sp>
      <p:grpSp>
        <p:nvGrpSpPr>
          <p:cNvPr id="97" name="グループ化 96"/>
          <p:cNvGrpSpPr/>
          <p:nvPr/>
        </p:nvGrpSpPr>
        <p:grpSpPr>
          <a:xfrm>
            <a:off x="467544" y="2140147"/>
            <a:ext cx="1836204" cy="1929227"/>
            <a:chOff x="287524" y="2147844"/>
            <a:chExt cx="1836204" cy="1929227"/>
          </a:xfrm>
        </p:grpSpPr>
        <p:sp>
          <p:nvSpPr>
            <p:cNvPr id="98" name="正方形/長方形 97"/>
            <p:cNvSpPr/>
            <p:nvPr/>
          </p:nvSpPr>
          <p:spPr>
            <a:xfrm>
              <a:off x="287524" y="2147844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395535" y="2708920"/>
              <a:ext cx="6447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none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0" name="フローチャート : 組合せ 39"/>
            <p:cNvSpPr/>
            <p:nvPr/>
          </p:nvSpPr>
          <p:spPr>
            <a:xfrm>
              <a:off x="1187623" y="299695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395535" y="2420888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2" name="フローチャート : 組合せ 35"/>
            <p:cNvSpPr/>
            <p:nvPr/>
          </p:nvSpPr>
          <p:spPr>
            <a:xfrm>
              <a:off x="1907703" y="2564904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03" name="直線コネクタ 102"/>
            <p:cNvCxnSpPr/>
            <p:nvPr/>
          </p:nvCxnSpPr>
          <p:spPr>
            <a:xfrm>
              <a:off x="539551" y="2708920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テキスト ボックス 103"/>
            <p:cNvSpPr txBox="1"/>
            <p:nvPr/>
          </p:nvSpPr>
          <p:spPr>
            <a:xfrm>
              <a:off x="395535" y="3140968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default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5" name="フローチャート : 組合せ 48"/>
            <p:cNvSpPr/>
            <p:nvPr/>
          </p:nvSpPr>
          <p:spPr>
            <a:xfrm>
              <a:off x="1187623" y="342900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395535" y="3580713"/>
              <a:ext cx="66473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Booklet</a:t>
              </a:r>
            </a:p>
            <a:p>
              <a:r>
                <a:rPr lang="en-US" altLang="ja-JP" sz="1200" dirty="0"/>
                <a:t> </a:t>
              </a:r>
              <a:r>
                <a:rPr lang="en-US" altLang="ja-JP" sz="1200" dirty="0" smtClean="0"/>
                <a:t>   off</a:t>
              </a:r>
              <a:endParaRPr kumimoji="1" lang="ja-JP" altLang="en-US" sz="1200" dirty="0"/>
            </a:p>
          </p:txBody>
        </p:sp>
        <p:sp>
          <p:nvSpPr>
            <p:cNvPr id="107" name="フローチャート : 組合せ 51"/>
            <p:cNvSpPr/>
            <p:nvPr/>
          </p:nvSpPr>
          <p:spPr>
            <a:xfrm>
              <a:off x="1187623" y="386104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08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1280" y="3565521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09" name="テキスト ボックス 108"/>
            <p:cNvSpPr txBox="1"/>
            <p:nvPr/>
          </p:nvSpPr>
          <p:spPr>
            <a:xfrm>
              <a:off x="409306" y="2147845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10" name="直線矢印コネクタ 109"/>
          <p:cNvCxnSpPr/>
          <p:nvPr/>
        </p:nvCxnSpPr>
        <p:spPr>
          <a:xfrm>
            <a:off x="2613824" y="41490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2804996" y="3872081"/>
            <a:ext cx="17530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choose preset “preset2”</a:t>
            </a:r>
            <a:endParaRPr kumimoji="1" lang="ja-JP" altLang="en-US" sz="1200" dirty="0"/>
          </a:p>
        </p:txBody>
      </p:sp>
      <p:cxnSp>
        <p:nvCxnSpPr>
          <p:cNvPr id="112" name="直線矢印コネクタ 111"/>
          <p:cNvCxnSpPr/>
          <p:nvPr/>
        </p:nvCxnSpPr>
        <p:spPr>
          <a:xfrm flipH="1">
            <a:off x="2613824" y="508518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525592" y="4365104"/>
            <a:ext cx="161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 (Updated)</a:t>
            </a:r>
            <a:endParaRPr kumimoji="1" lang="ja-JP" altLang="en-US" sz="1200" dirty="0"/>
          </a:p>
        </p:txBody>
      </p:sp>
      <p:cxnSp>
        <p:nvCxnSpPr>
          <p:cNvPr id="114" name="直線矢印コネクタ 113"/>
          <p:cNvCxnSpPr/>
          <p:nvPr/>
        </p:nvCxnSpPr>
        <p:spPr>
          <a:xfrm>
            <a:off x="2613824" y="558924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2829848" y="5312241"/>
            <a:ext cx="1629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print</a:t>
            </a:r>
            <a:endParaRPr kumimoji="1" lang="ja-JP" altLang="en-US" sz="1200" dirty="0"/>
          </a:p>
        </p:txBody>
      </p:sp>
      <p:cxnSp>
        <p:nvCxnSpPr>
          <p:cNvPr id="116" name="直線矢印コネクタ 115"/>
          <p:cNvCxnSpPr/>
          <p:nvPr/>
        </p:nvCxnSpPr>
        <p:spPr>
          <a:xfrm>
            <a:off x="4558040" y="5877272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4993112" y="5600273"/>
            <a:ext cx="717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Print job</a:t>
            </a:r>
            <a:endParaRPr kumimoji="1" lang="ja-JP" altLang="en-US" sz="1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990088" y="6104329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cxnSp>
        <p:nvCxnSpPr>
          <p:cNvPr id="119" name="直線矢印コネクタ 118"/>
          <p:cNvCxnSpPr/>
          <p:nvPr/>
        </p:nvCxnSpPr>
        <p:spPr>
          <a:xfrm flipH="1">
            <a:off x="4558040" y="6381328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3" name="グループ化 122"/>
          <p:cNvGrpSpPr/>
          <p:nvPr/>
        </p:nvGrpSpPr>
        <p:grpSpPr>
          <a:xfrm>
            <a:off x="467544" y="4641470"/>
            <a:ext cx="1836204" cy="1929227"/>
            <a:chOff x="-1387783" y="4390312"/>
            <a:chExt cx="1836204" cy="1929227"/>
          </a:xfrm>
        </p:grpSpPr>
        <p:sp>
          <p:nvSpPr>
            <p:cNvPr id="124" name="正方形/長方形 123"/>
            <p:cNvSpPr/>
            <p:nvPr/>
          </p:nvSpPr>
          <p:spPr>
            <a:xfrm>
              <a:off x="-1387783" y="4390312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-1279772" y="4951388"/>
              <a:ext cx="80054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preset2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6" name="フローチャート : 組合せ 39"/>
            <p:cNvSpPr/>
            <p:nvPr/>
          </p:nvSpPr>
          <p:spPr>
            <a:xfrm>
              <a:off x="-487684" y="523942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-1279772" y="4663356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8" name="フローチャート : 組合せ 35"/>
            <p:cNvSpPr/>
            <p:nvPr/>
          </p:nvSpPr>
          <p:spPr>
            <a:xfrm>
              <a:off x="232396" y="480737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29" name="直線コネクタ 128"/>
            <p:cNvCxnSpPr/>
            <p:nvPr/>
          </p:nvCxnSpPr>
          <p:spPr>
            <a:xfrm>
              <a:off x="-1135756" y="4951388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テキスト ボックス 129"/>
            <p:cNvSpPr txBox="1"/>
            <p:nvPr/>
          </p:nvSpPr>
          <p:spPr>
            <a:xfrm>
              <a:off x="-1279772" y="5383436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plain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1" name="フローチャート : 組合せ 48"/>
            <p:cNvSpPr/>
            <p:nvPr/>
          </p:nvSpPr>
          <p:spPr>
            <a:xfrm>
              <a:off x="-487684" y="567146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-1279772" y="5812521"/>
              <a:ext cx="66473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Booklet</a:t>
              </a:r>
            </a:p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    on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33" name="フローチャート : 組合せ 51"/>
            <p:cNvSpPr/>
            <p:nvPr/>
          </p:nvSpPr>
          <p:spPr>
            <a:xfrm>
              <a:off x="-487684" y="6103516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34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4027" y="5807989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35" name="テキスト ボックス 134"/>
            <p:cNvSpPr txBox="1"/>
            <p:nvPr/>
          </p:nvSpPr>
          <p:spPr>
            <a:xfrm>
              <a:off x="-1266001" y="4390313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36" name="直線コネクタ 135"/>
          <p:cNvCxnSpPr/>
          <p:nvPr/>
        </p:nvCxnSpPr>
        <p:spPr>
          <a:xfrm flipH="1">
            <a:off x="1326103" y="4868348"/>
            <a:ext cx="919438" cy="141431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525592" y="1855857"/>
            <a:ext cx="1305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(First)</a:t>
            </a:r>
            <a:endParaRPr kumimoji="1" lang="ja-JP" altLang="en-US" sz="1200" dirty="0"/>
          </a:p>
        </p:txBody>
      </p:sp>
      <p:sp>
        <p:nvSpPr>
          <p:cNvPr id="138" name="楕円 137"/>
          <p:cNvSpPr/>
          <p:nvPr/>
        </p:nvSpPr>
        <p:spPr>
          <a:xfrm>
            <a:off x="4465696" y="2935164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9" name="直線コネクタ 138"/>
          <p:cNvCxnSpPr/>
          <p:nvPr/>
        </p:nvCxnSpPr>
        <p:spPr>
          <a:xfrm flipH="1" flipV="1">
            <a:off x="4558040" y="3023722"/>
            <a:ext cx="243040" cy="40527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楕円 139"/>
          <p:cNvSpPr/>
          <p:nvPr/>
        </p:nvSpPr>
        <p:spPr>
          <a:xfrm>
            <a:off x="4470847" y="4565943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152625" y="4314350"/>
            <a:ext cx="2175277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Even if “preset2” is selected in Preset, only Booklet is displayed on UI screen because Trim-related functions are not supported</a:t>
            </a:r>
          </a:p>
        </p:txBody>
      </p:sp>
      <p:cxnSp>
        <p:nvCxnSpPr>
          <p:cNvPr id="142" name="直線コネクタ 141"/>
          <p:cNvCxnSpPr>
            <a:stCxn id="141" idx="3"/>
            <a:endCxn id="140" idx="2"/>
          </p:cNvCxnSpPr>
          <p:nvPr/>
        </p:nvCxnSpPr>
        <p:spPr>
          <a:xfrm flipV="1">
            <a:off x="4327902" y="4645544"/>
            <a:ext cx="142945" cy="2274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716016" y="4631366"/>
            <a:ext cx="2059086" cy="8617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“job-attributes-tag” includes: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dirty="0"/>
              <a:t> media-type = </a:t>
            </a:r>
            <a:r>
              <a:rPr lang="en-US" altLang="ja-JP" sz="1000" dirty="0" smtClean="0"/>
              <a:t>plain</a:t>
            </a:r>
            <a:endParaRPr lang="en-US" altLang="ja-JP" sz="1000" dirty="0"/>
          </a:p>
          <a:p>
            <a:pPr>
              <a:buFont typeface="Arial" pitchFamily="34" charset="0"/>
              <a:buChar char="•"/>
            </a:pPr>
            <a:r>
              <a:rPr lang="en-US" altLang="ja-JP" sz="1000" dirty="0"/>
              <a:t> </a:t>
            </a:r>
            <a:r>
              <a:rPr lang="en-US" altLang="ja-JP" sz="1000" dirty="0" smtClean="0"/>
              <a:t>booklet=on</a:t>
            </a:r>
            <a:endParaRPr lang="en-US" altLang="ja-JP" sz="1000" dirty="0"/>
          </a:p>
          <a:p>
            <a:r>
              <a:rPr lang="en-US" altLang="ja-JP" sz="1000" dirty="0" smtClean="0">
                <a:solidFill>
                  <a:srgbClr val="FF0000"/>
                </a:solidFill>
              </a:rPr>
              <a:t>*trim-related attribute info is not included</a:t>
            </a:r>
            <a:endParaRPr lang="en-US" altLang="ja-JP" sz="1000" dirty="0">
              <a:solidFill>
                <a:srgbClr val="FF0000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716016" y="3284984"/>
            <a:ext cx="2059086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solidFill>
                  <a:schemeClr val="dk1"/>
                </a:solidFill>
              </a:rPr>
              <a:t>Cannot understand:</a:t>
            </a: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trimming-type</a:t>
            </a: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trimming-reference-edge</a:t>
            </a: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107829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8032" y="6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Challenge </a:t>
            </a:r>
            <a:r>
              <a:rPr lang="en-US" altLang="ja-JP" sz="2400" dirty="0"/>
              <a:t>for UC2: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Print </a:t>
            </a:r>
            <a:r>
              <a:rPr lang="en-US" altLang="ja-JP" sz="2400" dirty="0"/>
              <a:t>settings not supported </a:t>
            </a:r>
            <a:r>
              <a:rPr lang="en-US" altLang="ja-JP" sz="2400" dirty="0" smtClean="0"/>
              <a:t>by the </a:t>
            </a:r>
            <a:r>
              <a:rPr lang="en-US" altLang="ja-JP" sz="2400" dirty="0"/>
              <a:t>client cannot be used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8032" y="3068961"/>
            <a:ext cx="8291264" cy="35283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1800" dirty="0" smtClean="0">
                <a:cs typeface="Arial" panose="020B0604020202020204" pitchFamily="34" charset="0"/>
              </a:rPr>
              <a:t>&lt;</a:t>
            </a:r>
            <a:r>
              <a:rPr lang="en-US" altLang="ja-JP" sz="1800" dirty="0">
                <a:cs typeface="Arial" panose="020B0604020202020204" pitchFamily="34" charset="0"/>
              </a:rPr>
              <a:t> </a:t>
            </a:r>
            <a:r>
              <a:rPr lang="en-US" altLang="ja-JP" sz="1800" dirty="0" smtClean="0">
                <a:cs typeface="Arial" panose="020B0604020202020204" pitchFamily="34" charset="0"/>
              </a:rPr>
              <a:t>Current </a:t>
            </a:r>
            <a:r>
              <a:rPr lang="en-US" altLang="ja-JP" sz="1800" dirty="0">
                <a:cs typeface="Arial" panose="020B0604020202020204" pitchFamily="34" charset="0"/>
              </a:rPr>
              <a:t>specification </a:t>
            </a:r>
            <a:r>
              <a:rPr kumimoji="1" lang="en-US" altLang="ja-JP" sz="1800" dirty="0" smtClean="0">
                <a:cs typeface="Arial" panose="020B0604020202020204" pitchFamily="34" charset="0"/>
              </a:rPr>
              <a:t>&gt;</a:t>
            </a:r>
          </a:p>
          <a:p>
            <a:r>
              <a:rPr lang="en-US" altLang="ja-JP" sz="1800" dirty="0"/>
              <a:t>As a response to Get-Printer-Attributes from </a:t>
            </a:r>
            <a:r>
              <a:rPr lang="en-US" altLang="ja-JP" sz="1800" dirty="0" err="1" smtClean="0"/>
              <a:t>clientB</a:t>
            </a:r>
            <a:r>
              <a:rPr lang="en-US" altLang="ja-JP" sz="1800" dirty="0" smtClean="0"/>
              <a:t>, </a:t>
            </a:r>
            <a:r>
              <a:rPr lang="en-US" altLang="ja-JP" sz="1800" dirty="0"/>
              <a:t>the printer returns 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preset-name=‘preset2’ </a:t>
            </a:r>
            <a:endParaRPr lang="en-US" altLang="ja-JP" sz="1600" dirty="0">
              <a:solidFill>
                <a:schemeClr val="dk1"/>
              </a:solidFill>
            </a:endParaRP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booklet=on</a:t>
            </a:r>
            <a:endParaRPr lang="en-US" altLang="ja-JP" sz="1600" dirty="0">
              <a:solidFill>
                <a:schemeClr val="dk1"/>
              </a:solidFill>
            </a:endParaRP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trimming-type=full, trimming-reference-edge=100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</a:t>
            </a:r>
            <a:r>
              <a:rPr lang="en-US" altLang="ja-JP" sz="1800" dirty="0">
                <a:cs typeface="Arial" panose="020B0604020202020204" pitchFamily="34" charset="0"/>
              </a:rPr>
              <a:t>selects </a:t>
            </a:r>
            <a:r>
              <a:rPr lang="en-US" altLang="ja-JP" sz="1800" dirty="0" smtClean="0">
                <a:cs typeface="Arial" panose="020B0604020202020204" pitchFamily="34" charset="0"/>
              </a:rPr>
              <a:t>‘preset2’ </a:t>
            </a:r>
            <a:r>
              <a:rPr lang="en-US" altLang="ja-JP" sz="1800" dirty="0">
                <a:cs typeface="Arial" panose="020B0604020202020204" pitchFamily="34" charset="0"/>
              </a:rPr>
              <a:t>in Client </a:t>
            </a:r>
            <a:r>
              <a:rPr lang="en-US" altLang="ja-JP" sz="1800" dirty="0" smtClean="0">
                <a:cs typeface="Arial" panose="020B0604020202020204" pitchFamily="34" charset="0"/>
              </a:rPr>
              <a:t>B </a:t>
            </a:r>
            <a:r>
              <a:rPr lang="en-US" altLang="ja-JP" sz="1800" dirty="0">
                <a:cs typeface="Arial" panose="020B0604020202020204" pitchFamily="34" charset="0"/>
              </a:rPr>
              <a:t>and prints</a:t>
            </a:r>
            <a:r>
              <a:rPr lang="en-US" altLang="ja-JP" sz="1800" dirty="0" smtClean="0">
                <a:cs typeface="Arial" panose="020B0604020202020204" pitchFamily="34" charset="0"/>
              </a:rPr>
              <a:t>.</a:t>
            </a:r>
          </a:p>
          <a:p>
            <a:r>
              <a:rPr lang="en-US" altLang="ja-JP" sz="1800" dirty="0"/>
              <a:t>job-attributes-tag from </a:t>
            </a:r>
            <a:r>
              <a:rPr lang="en-US" altLang="ja-JP" sz="1800" dirty="0">
                <a:cs typeface="Arial" panose="020B0604020202020204" pitchFamily="34" charset="0"/>
              </a:rPr>
              <a:t>Client </a:t>
            </a:r>
            <a:r>
              <a:rPr lang="en-US" altLang="ja-JP" sz="1800" dirty="0" smtClean="0">
                <a:cs typeface="Arial" panose="020B0604020202020204" pitchFamily="34" charset="0"/>
              </a:rPr>
              <a:t>B </a:t>
            </a:r>
            <a:r>
              <a:rPr lang="en-US" altLang="ja-JP" sz="1800" dirty="0">
                <a:cs typeface="Arial" panose="020B0604020202020204" pitchFamily="34" charset="0"/>
              </a:rPr>
              <a:t>only includes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booklet=on</a:t>
            </a:r>
          </a:p>
          <a:p>
            <a:pPr lvl="1"/>
            <a:r>
              <a:rPr lang="en-US" altLang="ja-JP" sz="1600" dirty="0" smtClean="0"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solidFill>
                  <a:srgbClr val="FF0000"/>
                </a:solidFill>
                <a:cs typeface="Arial" panose="020B0604020202020204" pitchFamily="34" charset="0"/>
              </a:rPr>
              <a:t>“trim” attributes are not returned </a:t>
            </a:r>
            <a:r>
              <a:rPr lang="en-US" altLang="ja-JP" sz="1600" dirty="0" smtClean="0">
                <a:cs typeface="Arial" panose="020B0604020202020204" pitchFamily="34" charset="0"/>
              </a:rPr>
              <a:t>since they are NOT supported by Client B</a:t>
            </a:r>
            <a:endParaRPr lang="en-US" altLang="ja-JP" sz="1600" dirty="0">
              <a:cs typeface="Arial" panose="020B0604020202020204" pitchFamily="34" charset="0"/>
            </a:endParaRPr>
          </a:p>
          <a:p>
            <a:pPr lvl="2"/>
            <a:endParaRPr lang="en-US" altLang="ja-JP" sz="1000" b="1" u="sng" dirty="0" smtClean="0">
              <a:cs typeface="Arial" panose="020B0604020202020204" pitchFamily="34" charset="0"/>
            </a:endParaRPr>
          </a:p>
          <a:p>
            <a:r>
              <a:rPr lang="en-US" altLang="ja-JP" sz="1800" b="1" u="sng" dirty="0" smtClean="0">
                <a:cs typeface="Arial" panose="020B0604020202020204" pitchFamily="34" charset="0"/>
              </a:rPr>
              <a:t>“Trim” setting is not reflected in the job from Client B.</a:t>
            </a:r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488032" y="1172345"/>
            <a:ext cx="8387680" cy="1752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&lt;Printer Settings&gt;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Printer has “booklet” function (IPP attribute)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Printer also has “Trim” function to use with Booklet function.(IPP attribute)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registers “booklet” and “Trim” function in “preset2” on the printer.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prints from client B using preset2.</a:t>
            </a:r>
            <a:endParaRPr lang="en-US" altLang="ja-JP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1" y="215716"/>
            <a:ext cx="8784977" cy="620996"/>
          </a:xfrm>
        </p:spPr>
        <p:txBody>
          <a:bodyPr>
            <a:normAutofit fontScale="90000"/>
          </a:bodyPr>
          <a:lstStyle/>
          <a:p>
            <a:r>
              <a:rPr lang="en-US" altLang="ja-JP" sz="2800" dirty="0" smtClean="0"/>
              <a:t>Solution for UC2: Restore print settings not supported by the client</a:t>
            </a:r>
            <a:endParaRPr kumimoji="1" lang="ja-JP" altLang="en-US" sz="2800" dirty="0">
              <a:latin typeface="+mn-ea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37454" y="1120359"/>
            <a:ext cx="1872208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CLIENT B</a:t>
            </a:r>
          </a:p>
          <a:p>
            <a:pPr algn="ctr"/>
            <a:r>
              <a:rPr lang="en-US" altLang="ja-JP" sz="1200" dirty="0" smtClean="0"/>
              <a:t>(not support “trim” )</a:t>
            </a:r>
            <a:endParaRPr kumimoji="1" lang="en-US" altLang="ja-JP" sz="1200" dirty="0" smtClean="0"/>
          </a:p>
        </p:txBody>
      </p:sp>
      <p:cxnSp>
        <p:nvCxnSpPr>
          <p:cNvPr id="17" name="直線コネクタ 16"/>
          <p:cNvCxnSpPr>
            <a:endCxn id="60" idx="2"/>
          </p:cNvCxnSpPr>
          <p:nvPr/>
        </p:nvCxnSpPr>
        <p:spPr>
          <a:xfrm flipV="1">
            <a:off x="5717269" y="5308759"/>
            <a:ext cx="222884" cy="49650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6646272" y="5445224"/>
            <a:ext cx="2462232" cy="1061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lIns="72000" rIns="7200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media-type </a:t>
            </a:r>
            <a:r>
              <a:rPr lang="en-US" altLang="ja-JP" sz="1050" dirty="0"/>
              <a:t>= </a:t>
            </a:r>
            <a:r>
              <a:rPr lang="en-US" altLang="ja-JP" sz="1050" dirty="0" smtClean="0"/>
              <a:t>plain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booklet=on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 smtClean="0">
                <a:solidFill>
                  <a:srgbClr val="FF0000"/>
                </a:solidFill>
              </a:rPr>
              <a:t>trimming-type=full (restored)</a:t>
            </a:r>
            <a:endParaRPr lang="en-US" altLang="ja-JP" sz="105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050" dirty="0" smtClean="0">
                <a:solidFill>
                  <a:srgbClr val="FF0000"/>
                </a:solidFill>
              </a:rPr>
              <a:t>trimming-reference-edge=100 (restored)</a:t>
            </a:r>
          </a:p>
          <a:p>
            <a:r>
              <a:rPr lang="en-US" altLang="ja-JP" sz="1050" dirty="0" smtClean="0"/>
              <a:t>*Restore Trim info from preset-name: “</a:t>
            </a:r>
            <a:r>
              <a:rPr lang="en-US" altLang="ja-JP" sz="1050" dirty="0"/>
              <a:t>preset2</a:t>
            </a:r>
            <a:r>
              <a:rPr lang="en-US" altLang="ja-JP" sz="1050" dirty="0" smtClean="0"/>
              <a:t>”</a:t>
            </a:r>
            <a:endParaRPr lang="en-US" altLang="ja-JP" sz="1050" dirty="0">
              <a:solidFill>
                <a:srgbClr val="FF0000"/>
              </a:solidFill>
            </a:endParaRPr>
          </a:p>
        </p:txBody>
      </p:sp>
      <p:cxnSp>
        <p:nvCxnSpPr>
          <p:cNvPr id="82" name="直線コネクタ 81"/>
          <p:cNvCxnSpPr/>
          <p:nvPr/>
        </p:nvCxnSpPr>
        <p:spPr>
          <a:xfrm>
            <a:off x="4270007" y="1759094"/>
            <a:ext cx="0" cy="505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5890187" y="1130736"/>
            <a:ext cx="1368152" cy="63608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PRINTER A</a:t>
            </a:r>
          </a:p>
        </p:txBody>
      </p:sp>
      <p:cxnSp>
        <p:nvCxnSpPr>
          <p:cNvPr id="84" name="直線コネクタ 83"/>
          <p:cNvCxnSpPr/>
          <p:nvPr/>
        </p:nvCxnSpPr>
        <p:spPr>
          <a:xfrm>
            <a:off x="6574263" y="1759093"/>
            <a:ext cx="0" cy="505428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4270007" y="2420888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4774063" y="2143889"/>
            <a:ext cx="1551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Get-Printer-Attributes</a:t>
            </a:r>
            <a:endParaRPr kumimoji="1" lang="ja-JP" altLang="en-US" sz="1200" dirty="0"/>
          </a:p>
        </p:txBody>
      </p:sp>
      <p:cxnSp>
        <p:nvCxnSpPr>
          <p:cNvPr id="87" name="直線矢印コネクタ 86"/>
          <p:cNvCxnSpPr/>
          <p:nvPr/>
        </p:nvCxnSpPr>
        <p:spPr>
          <a:xfrm flipH="1">
            <a:off x="4270007" y="2780928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4774063" y="2492896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641119" y="2080496"/>
            <a:ext cx="18231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Includes “job-presets-supported”</a:t>
            </a:r>
          </a:p>
          <a:p>
            <a:r>
              <a:rPr lang="en-US" altLang="ja-JP" sz="1000" dirty="0"/>
              <a:t>e.g.</a:t>
            </a:r>
            <a:r>
              <a:rPr lang="en-US" altLang="ja-JP" sz="1000" dirty="0">
                <a:solidFill>
                  <a:schemeClr val="dk1"/>
                </a:solidFill>
              </a:rPr>
              <a:t> job-presets-supported=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{ preset-name=“</a:t>
            </a:r>
            <a:r>
              <a:rPr lang="en-US" altLang="ja-JP" sz="1000" dirty="0" smtClean="0">
                <a:solidFill>
                  <a:schemeClr val="dk1"/>
                </a:solidFill>
              </a:rPr>
              <a:t>preset2" </a:t>
            </a:r>
            <a:endParaRPr lang="en-US" altLang="ja-JP" sz="1000" dirty="0">
              <a:solidFill>
                <a:schemeClr val="dk1"/>
              </a:solidFill>
            </a:endParaRPr>
          </a:p>
          <a:p>
            <a:r>
              <a:rPr lang="en-US" altLang="ja-JP" sz="1000" dirty="0">
                <a:solidFill>
                  <a:schemeClr val="dk1"/>
                </a:solidFill>
              </a:rPr>
              <a:t> media-type</a:t>
            </a:r>
            <a:r>
              <a:rPr lang="en-US" altLang="ja-JP" sz="1000" dirty="0" smtClean="0">
                <a:solidFill>
                  <a:schemeClr val="dk1"/>
                </a:solidFill>
              </a:rPr>
              <a:t>=‘plain’</a:t>
            </a:r>
            <a:endParaRPr lang="en-US" altLang="ja-JP" sz="1000" dirty="0">
              <a:solidFill>
                <a:schemeClr val="dk1"/>
              </a:solidFill>
            </a:endParaRPr>
          </a:p>
          <a:p>
            <a:r>
              <a:rPr lang="en-US" altLang="ja-JP" sz="1000" dirty="0">
                <a:solidFill>
                  <a:schemeClr val="dk1"/>
                </a:solidFill>
              </a:rPr>
              <a:t> booklet=on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trimming-type=full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trimming-reference-edge=100</a:t>
            </a: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}</a:t>
            </a:r>
            <a:endParaRPr lang="en-US" altLang="ja-JP" sz="1000" dirty="0">
              <a:solidFill>
                <a:schemeClr val="dk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770765" y="1124746"/>
            <a:ext cx="1131090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USER</a:t>
            </a:r>
          </a:p>
        </p:txBody>
      </p:sp>
      <p:cxnSp>
        <p:nvCxnSpPr>
          <p:cNvPr id="92" name="直線コネクタ 91"/>
          <p:cNvCxnSpPr/>
          <p:nvPr/>
        </p:nvCxnSpPr>
        <p:spPr>
          <a:xfrm>
            <a:off x="2325791" y="1759093"/>
            <a:ext cx="0" cy="505428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2325791" y="2276872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2516963" y="1999873"/>
            <a:ext cx="1393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choose PRINTER A</a:t>
            </a:r>
            <a:endParaRPr kumimoji="1" lang="ja-JP" altLang="en-US" sz="1200" dirty="0"/>
          </a:p>
        </p:txBody>
      </p:sp>
      <p:cxnSp>
        <p:nvCxnSpPr>
          <p:cNvPr id="95" name="直線矢印コネクタ 94"/>
          <p:cNvCxnSpPr/>
          <p:nvPr/>
        </p:nvCxnSpPr>
        <p:spPr>
          <a:xfrm flipH="1">
            <a:off x="2325791" y="3212976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2516963" y="2924944"/>
            <a:ext cx="1588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display printer dialog</a:t>
            </a:r>
            <a:endParaRPr kumimoji="1" lang="ja-JP" altLang="en-US" sz="1200" dirty="0"/>
          </a:p>
        </p:txBody>
      </p:sp>
      <p:grpSp>
        <p:nvGrpSpPr>
          <p:cNvPr id="97" name="グループ化 96"/>
          <p:cNvGrpSpPr/>
          <p:nvPr/>
        </p:nvGrpSpPr>
        <p:grpSpPr>
          <a:xfrm>
            <a:off x="179511" y="2140147"/>
            <a:ext cx="1836204" cy="1929227"/>
            <a:chOff x="287524" y="2147844"/>
            <a:chExt cx="1836204" cy="1929227"/>
          </a:xfrm>
        </p:grpSpPr>
        <p:sp>
          <p:nvSpPr>
            <p:cNvPr id="98" name="正方形/長方形 97"/>
            <p:cNvSpPr/>
            <p:nvPr/>
          </p:nvSpPr>
          <p:spPr>
            <a:xfrm>
              <a:off x="287524" y="2147844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395535" y="2708920"/>
              <a:ext cx="6447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none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0" name="フローチャート : 組合せ 39"/>
            <p:cNvSpPr/>
            <p:nvPr/>
          </p:nvSpPr>
          <p:spPr>
            <a:xfrm>
              <a:off x="1187623" y="299695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395535" y="2420888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2" name="フローチャート : 組合せ 35"/>
            <p:cNvSpPr/>
            <p:nvPr/>
          </p:nvSpPr>
          <p:spPr>
            <a:xfrm>
              <a:off x="1907703" y="2564904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03" name="直線コネクタ 102"/>
            <p:cNvCxnSpPr/>
            <p:nvPr/>
          </p:nvCxnSpPr>
          <p:spPr>
            <a:xfrm>
              <a:off x="539551" y="2708920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テキスト ボックス 103"/>
            <p:cNvSpPr txBox="1"/>
            <p:nvPr/>
          </p:nvSpPr>
          <p:spPr>
            <a:xfrm>
              <a:off x="395535" y="3140968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default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5" name="フローチャート : 組合せ 48"/>
            <p:cNvSpPr/>
            <p:nvPr/>
          </p:nvSpPr>
          <p:spPr>
            <a:xfrm>
              <a:off x="1187623" y="342900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395535" y="3580713"/>
              <a:ext cx="66473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Booklet</a:t>
              </a:r>
            </a:p>
            <a:p>
              <a:r>
                <a:rPr lang="en-US" altLang="ja-JP" sz="1200" dirty="0"/>
                <a:t> </a:t>
              </a:r>
              <a:r>
                <a:rPr lang="en-US" altLang="ja-JP" sz="1200" dirty="0" smtClean="0"/>
                <a:t>   off</a:t>
              </a:r>
              <a:endParaRPr kumimoji="1" lang="ja-JP" altLang="en-US" sz="1200" dirty="0"/>
            </a:p>
          </p:txBody>
        </p:sp>
        <p:sp>
          <p:nvSpPr>
            <p:cNvPr id="107" name="フローチャート : 組合せ 51"/>
            <p:cNvSpPr/>
            <p:nvPr/>
          </p:nvSpPr>
          <p:spPr>
            <a:xfrm>
              <a:off x="1187623" y="386104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08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1280" y="3565521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09" name="テキスト ボックス 108"/>
            <p:cNvSpPr txBox="1"/>
            <p:nvPr/>
          </p:nvSpPr>
          <p:spPr>
            <a:xfrm>
              <a:off x="409306" y="2147845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10" name="直線矢印コネクタ 109"/>
          <p:cNvCxnSpPr/>
          <p:nvPr/>
        </p:nvCxnSpPr>
        <p:spPr>
          <a:xfrm>
            <a:off x="2325791" y="41490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2516963" y="3872081"/>
            <a:ext cx="17530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choose preset “preset2”</a:t>
            </a:r>
            <a:endParaRPr kumimoji="1" lang="ja-JP" altLang="en-US" sz="1200" dirty="0"/>
          </a:p>
        </p:txBody>
      </p:sp>
      <p:cxnSp>
        <p:nvCxnSpPr>
          <p:cNvPr id="112" name="直線矢印コネクタ 111"/>
          <p:cNvCxnSpPr/>
          <p:nvPr/>
        </p:nvCxnSpPr>
        <p:spPr>
          <a:xfrm flipH="1">
            <a:off x="2325791" y="508518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237559" y="4365104"/>
            <a:ext cx="161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 (Updated)</a:t>
            </a:r>
            <a:endParaRPr kumimoji="1" lang="ja-JP" altLang="en-US" sz="1200" dirty="0"/>
          </a:p>
        </p:txBody>
      </p:sp>
      <p:cxnSp>
        <p:nvCxnSpPr>
          <p:cNvPr id="114" name="直線矢印コネクタ 113"/>
          <p:cNvCxnSpPr/>
          <p:nvPr/>
        </p:nvCxnSpPr>
        <p:spPr>
          <a:xfrm>
            <a:off x="2325791" y="558924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2541815" y="5312241"/>
            <a:ext cx="1629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print</a:t>
            </a:r>
            <a:endParaRPr kumimoji="1" lang="ja-JP" altLang="en-US" sz="1200" dirty="0"/>
          </a:p>
        </p:txBody>
      </p:sp>
      <p:cxnSp>
        <p:nvCxnSpPr>
          <p:cNvPr id="116" name="直線矢印コネクタ 115"/>
          <p:cNvCxnSpPr/>
          <p:nvPr/>
        </p:nvCxnSpPr>
        <p:spPr>
          <a:xfrm>
            <a:off x="4270007" y="5877272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4705079" y="5600273"/>
            <a:ext cx="717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Print job</a:t>
            </a:r>
            <a:endParaRPr kumimoji="1" lang="ja-JP" altLang="en-US" sz="1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702055" y="6104329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cxnSp>
        <p:nvCxnSpPr>
          <p:cNvPr id="119" name="直線矢印コネクタ 118"/>
          <p:cNvCxnSpPr/>
          <p:nvPr/>
        </p:nvCxnSpPr>
        <p:spPr>
          <a:xfrm flipH="1">
            <a:off x="4270007" y="6381328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3" name="グループ化 122"/>
          <p:cNvGrpSpPr/>
          <p:nvPr/>
        </p:nvGrpSpPr>
        <p:grpSpPr>
          <a:xfrm>
            <a:off x="179511" y="4641470"/>
            <a:ext cx="1836204" cy="1929227"/>
            <a:chOff x="-1387783" y="4390312"/>
            <a:chExt cx="1836204" cy="1929227"/>
          </a:xfrm>
        </p:grpSpPr>
        <p:sp>
          <p:nvSpPr>
            <p:cNvPr id="124" name="正方形/長方形 123"/>
            <p:cNvSpPr/>
            <p:nvPr/>
          </p:nvSpPr>
          <p:spPr>
            <a:xfrm>
              <a:off x="-1387783" y="4390312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-1279772" y="4951388"/>
              <a:ext cx="80054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preset2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6" name="フローチャート : 組合せ 39"/>
            <p:cNvSpPr/>
            <p:nvPr/>
          </p:nvSpPr>
          <p:spPr>
            <a:xfrm>
              <a:off x="-487684" y="523942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-1279772" y="4663356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8" name="フローチャート : 組合せ 35"/>
            <p:cNvSpPr/>
            <p:nvPr/>
          </p:nvSpPr>
          <p:spPr>
            <a:xfrm>
              <a:off x="232396" y="480737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29" name="直線コネクタ 128"/>
            <p:cNvCxnSpPr/>
            <p:nvPr/>
          </p:nvCxnSpPr>
          <p:spPr>
            <a:xfrm>
              <a:off x="-1135756" y="4951388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テキスト ボックス 129"/>
            <p:cNvSpPr txBox="1"/>
            <p:nvPr/>
          </p:nvSpPr>
          <p:spPr>
            <a:xfrm>
              <a:off x="-1279772" y="5383436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plain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1" name="フローチャート : 組合せ 48"/>
            <p:cNvSpPr/>
            <p:nvPr/>
          </p:nvSpPr>
          <p:spPr>
            <a:xfrm>
              <a:off x="-487684" y="567146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-1279772" y="5812521"/>
              <a:ext cx="66473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Booklet</a:t>
              </a:r>
            </a:p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    on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33" name="フローチャート : 組合せ 51"/>
            <p:cNvSpPr/>
            <p:nvPr/>
          </p:nvSpPr>
          <p:spPr>
            <a:xfrm>
              <a:off x="-487684" y="6103516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34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4027" y="5807989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35" name="テキスト ボックス 134"/>
            <p:cNvSpPr txBox="1"/>
            <p:nvPr/>
          </p:nvSpPr>
          <p:spPr>
            <a:xfrm>
              <a:off x="-1266001" y="4390313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36" name="直線コネクタ 135"/>
          <p:cNvCxnSpPr/>
          <p:nvPr/>
        </p:nvCxnSpPr>
        <p:spPr>
          <a:xfrm flipH="1">
            <a:off x="1038070" y="4868348"/>
            <a:ext cx="919438" cy="141431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237559" y="1855857"/>
            <a:ext cx="1305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(First)</a:t>
            </a:r>
            <a:endParaRPr kumimoji="1" lang="ja-JP" altLang="en-US" sz="1200" dirty="0"/>
          </a:p>
        </p:txBody>
      </p:sp>
      <p:sp>
        <p:nvSpPr>
          <p:cNvPr id="138" name="楕円 137"/>
          <p:cNvSpPr/>
          <p:nvPr/>
        </p:nvSpPr>
        <p:spPr>
          <a:xfrm>
            <a:off x="4177663" y="2935164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9" name="直線コネクタ 138"/>
          <p:cNvCxnSpPr/>
          <p:nvPr/>
        </p:nvCxnSpPr>
        <p:spPr>
          <a:xfrm flipH="1" flipV="1">
            <a:off x="4270007" y="3023722"/>
            <a:ext cx="243040" cy="40527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楕円 139"/>
          <p:cNvSpPr/>
          <p:nvPr/>
        </p:nvSpPr>
        <p:spPr>
          <a:xfrm>
            <a:off x="4182814" y="4565943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1864592" y="4314350"/>
            <a:ext cx="2175277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Even if “preset2” is selected in Preset, only Booklet on/off is displayed on UI screen because Trim-related functions are not supported</a:t>
            </a:r>
          </a:p>
        </p:txBody>
      </p:sp>
      <p:cxnSp>
        <p:nvCxnSpPr>
          <p:cNvPr id="142" name="直線コネクタ 141"/>
          <p:cNvCxnSpPr>
            <a:stCxn id="141" idx="3"/>
            <a:endCxn id="140" idx="2"/>
          </p:cNvCxnSpPr>
          <p:nvPr/>
        </p:nvCxnSpPr>
        <p:spPr>
          <a:xfrm flipV="1">
            <a:off x="4039869" y="4645544"/>
            <a:ext cx="142945" cy="2274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572000" y="4293096"/>
            <a:ext cx="2736305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“job-attributes-tag” includes: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dirty="0">
                <a:solidFill>
                  <a:srgbClr val="FF0000"/>
                </a:solidFill>
              </a:rPr>
              <a:t>preset-name = </a:t>
            </a:r>
            <a:r>
              <a:rPr lang="en-US" altLang="ja-JP" sz="1000" dirty="0" smtClean="0">
                <a:solidFill>
                  <a:srgbClr val="FF0000"/>
                </a:solidFill>
              </a:rPr>
              <a:t>preset2 (added)</a:t>
            </a:r>
            <a:endParaRPr lang="en-US" altLang="ja-JP" sz="10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000" dirty="0"/>
              <a:t>media-type = </a:t>
            </a:r>
            <a:r>
              <a:rPr lang="en-US" altLang="ja-JP" sz="1000" dirty="0" smtClean="0"/>
              <a:t>plain</a:t>
            </a:r>
            <a:endParaRPr lang="en-US" altLang="ja-JP" sz="1000" dirty="0"/>
          </a:p>
          <a:p>
            <a:pPr>
              <a:buFont typeface="Arial" pitchFamily="34" charset="0"/>
              <a:buChar char="•"/>
            </a:pPr>
            <a:r>
              <a:rPr lang="en-US" altLang="ja-JP" sz="1000" dirty="0" smtClean="0"/>
              <a:t>booklet=on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dirty="0" smtClean="0"/>
              <a:t>trimming-type=full(lost at client B)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dirty="0" smtClean="0"/>
              <a:t>trimming-reference-edge=100(lost at client B)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427983" y="3284984"/>
            <a:ext cx="1915775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solidFill>
                  <a:schemeClr val="dk1"/>
                </a:solidFill>
              </a:rPr>
              <a:t>Cannot understand:</a:t>
            </a: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trimming-type</a:t>
            </a: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trimming-reference-edge</a:t>
            </a: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298767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6348" y="-213048"/>
            <a:ext cx="8651304" cy="1143000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Solution </a:t>
            </a:r>
            <a:r>
              <a:rPr lang="en-US" altLang="ja-JP" sz="2400" dirty="0"/>
              <a:t>for UC2: Restore print settings not supported by the client</a:t>
            </a:r>
            <a:endParaRPr kumimoji="1" lang="ja-JP" altLang="en-US" sz="25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96640" y="2664296"/>
            <a:ext cx="8291264" cy="4193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&lt; </a:t>
            </a:r>
            <a:r>
              <a:rPr lang="en-US" altLang="ja-JP" sz="1800" dirty="0">
                <a:cs typeface="Arial" panose="020B0604020202020204" pitchFamily="34" charset="0"/>
              </a:rPr>
              <a:t>proposed specification </a:t>
            </a:r>
            <a:r>
              <a:rPr lang="en-US" altLang="ja-JP" sz="1800" dirty="0" smtClean="0">
                <a:cs typeface="Arial" panose="020B0604020202020204" pitchFamily="34" charset="0"/>
              </a:rPr>
              <a:t>&gt;</a:t>
            </a:r>
          </a:p>
          <a:p>
            <a:r>
              <a:rPr lang="en-US" altLang="ja-JP" sz="1800" dirty="0" smtClean="0"/>
              <a:t>As a response to Get-Printer-Attributes from </a:t>
            </a:r>
            <a:r>
              <a:rPr lang="en-US" altLang="ja-JP" sz="1800" dirty="0" err="1" smtClean="0"/>
              <a:t>clientB</a:t>
            </a:r>
            <a:r>
              <a:rPr lang="en-US" altLang="ja-JP" sz="1800" dirty="0" smtClean="0"/>
              <a:t>, the printer returns 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preset-name=‘preset2’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booklet=on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trimming-type=full, trimming-reference-edge=100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selects “preset2” in Client B and prints.</a:t>
            </a:r>
          </a:p>
          <a:p>
            <a:r>
              <a:rPr lang="en-US" altLang="ja-JP" sz="1800" dirty="0" smtClean="0"/>
              <a:t>job-attributes-tag from </a:t>
            </a:r>
            <a:r>
              <a:rPr lang="en-US" altLang="ja-JP" sz="1800" dirty="0" smtClean="0">
                <a:cs typeface="Arial" panose="020B0604020202020204" pitchFamily="34" charset="0"/>
              </a:rPr>
              <a:t>Client B includes</a:t>
            </a:r>
          </a:p>
          <a:p>
            <a:pPr lvl="1"/>
            <a:r>
              <a:rPr lang="en-US" altLang="ja-JP" sz="1600" dirty="0" smtClean="0">
                <a:solidFill>
                  <a:srgbClr val="FF0000"/>
                </a:solidFill>
              </a:rPr>
              <a:t>preset-name=‘preset2’" 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booklet=on</a:t>
            </a:r>
          </a:p>
          <a:p>
            <a:pPr marL="457200" lvl="1" indent="0">
              <a:buNone/>
            </a:pPr>
            <a:r>
              <a:rPr lang="en-US" altLang="ja-JP" sz="1600" dirty="0">
                <a:cs typeface="Arial" panose="020B0604020202020204" pitchFamily="34" charset="0"/>
              </a:rPr>
              <a:t> “trim” attributes are not returned since they </a:t>
            </a:r>
            <a:r>
              <a:rPr lang="en-US" altLang="ja-JP" sz="1600">
                <a:cs typeface="Arial" panose="020B0604020202020204" pitchFamily="34" charset="0"/>
              </a:rPr>
              <a:t>are </a:t>
            </a:r>
            <a:r>
              <a:rPr lang="en-US" altLang="ja-JP" sz="1600" smtClean="0">
                <a:cs typeface="Arial" panose="020B0604020202020204" pitchFamily="34" charset="0"/>
              </a:rPr>
              <a:t>not supported </a:t>
            </a:r>
            <a:r>
              <a:rPr lang="en-US" altLang="ja-JP" sz="1600" dirty="0">
                <a:cs typeface="Arial" panose="020B0604020202020204" pitchFamily="34" charset="0"/>
              </a:rPr>
              <a:t>by Client B</a:t>
            </a:r>
          </a:p>
          <a:p>
            <a:r>
              <a:rPr lang="en-US" altLang="ja-JP" sz="1800" dirty="0" smtClean="0">
                <a:solidFill>
                  <a:srgbClr val="FF0000"/>
                </a:solidFill>
                <a:cs typeface="Arial" panose="020B0604020202020204" pitchFamily="34" charset="0"/>
              </a:rPr>
              <a:t>Printer </a:t>
            </a:r>
            <a:r>
              <a:rPr lang="en-US" altLang="ja-JP" sz="1800" dirty="0">
                <a:solidFill>
                  <a:srgbClr val="FF0000"/>
                </a:solidFill>
                <a:cs typeface="Arial" panose="020B0604020202020204" pitchFamily="34" charset="0"/>
              </a:rPr>
              <a:t>restores information to specify “Trim function” based on the preset name “preset2” included in the job and prints the job.</a:t>
            </a:r>
          </a:p>
          <a:p>
            <a:pPr lvl="3"/>
            <a:endParaRPr lang="en-US" altLang="ja-JP" sz="600" b="1" u="sng" dirty="0" smtClean="0">
              <a:cs typeface="Arial" panose="020B0604020202020204" pitchFamily="34" charset="0"/>
            </a:endParaRPr>
          </a:p>
          <a:p>
            <a:r>
              <a:rPr lang="en-US" altLang="ja-JP" sz="1800" b="1" u="sng" dirty="0" smtClean="0">
                <a:cs typeface="Arial" panose="020B0604020202020204" pitchFamily="34" charset="0"/>
              </a:rPr>
              <a:t>“Trim” setting is properly reflected in the job from Client B.</a:t>
            </a:r>
            <a:endParaRPr lang="en-US" altLang="ja-JP" sz="1800" b="1" u="sng" dirty="0">
              <a:cs typeface="Arial" panose="020B0604020202020204" pitchFamily="34" charset="0"/>
            </a:endParaRPr>
          </a:p>
        </p:txBody>
      </p:sp>
      <p:sp>
        <p:nvSpPr>
          <p:cNvPr id="6" name="コンテンツ プレースホルダー 3"/>
          <p:cNvSpPr txBox="1">
            <a:spLocks/>
          </p:cNvSpPr>
          <p:nvPr/>
        </p:nvSpPr>
        <p:spPr>
          <a:xfrm>
            <a:off x="296640" y="767680"/>
            <a:ext cx="8387680" cy="1752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dirty="0">
                <a:cs typeface="Arial" panose="020B0604020202020204" pitchFamily="34" charset="0"/>
              </a:rPr>
              <a:t>&lt;Printer Settings&gt;</a:t>
            </a:r>
          </a:p>
          <a:p>
            <a:r>
              <a:rPr lang="en-US" altLang="ja-JP" sz="1800" dirty="0">
                <a:cs typeface="Arial" panose="020B0604020202020204" pitchFamily="34" charset="0"/>
              </a:rPr>
              <a:t>Printer has “booklet” function (IPP attribute)</a:t>
            </a:r>
          </a:p>
          <a:p>
            <a:r>
              <a:rPr lang="en-US" altLang="ja-JP" sz="1800" dirty="0">
                <a:cs typeface="Arial" panose="020B0604020202020204" pitchFamily="34" charset="0"/>
              </a:rPr>
              <a:t>Printer also has “Trim” function to use with Booklet function.(IPP attribute)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registers “booklet” and “Trim” function in “preset2” on the printer.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</a:t>
            </a:r>
            <a:r>
              <a:rPr lang="en-US" altLang="ja-JP" sz="1800" dirty="0">
                <a:cs typeface="Arial" panose="020B0604020202020204" pitchFamily="34" charset="0"/>
              </a:rPr>
              <a:t>prints from client B using preset2.</a:t>
            </a:r>
          </a:p>
        </p:txBody>
      </p:sp>
    </p:spTree>
    <p:extLst>
      <p:ext uri="{BB962C8B-B14F-4D97-AF65-F5344CB8AC3E}">
        <p14:creationId xmlns:p14="http://schemas.microsoft.com/office/powerpoint/2010/main" val="16459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31840" y="3140968"/>
            <a:ext cx="25521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Thank you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4827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IPP-Presets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cs typeface="Arial" panose="020B0604020202020204" pitchFamily="34" charset="0"/>
              </a:rPr>
              <a:t>Background</a:t>
            </a:r>
          </a:p>
          <a:p>
            <a:pPr lvl="1"/>
            <a:r>
              <a:rPr lang="en-US" altLang="ja-JP" dirty="0" smtClean="0">
                <a:cs typeface="Arial" panose="020B0604020202020204" pitchFamily="34" charset="0"/>
              </a:rPr>
              <a:t>IPP-Presets spec is proposed in PWG</a:t>
            </a:r>
            <a:endParaRPr lang="en-US" altLang="ja-JP" dirty="0">
              <a:cs typeface="Arial" panose="020B0604020202020204" pitchFamily="34" charset="0"/>
            </a:endParaRPr>
          </a:p>
          <a:p>
            <a:pPr lvl="1"/>
            <a:endParaRPr kumimoji="1" lang="en-US" altLang="ja-JP" dirty="0" smtClean="0">
              <a:cs typeface="Arial" panose="020B0604020202020204" pitchFamily="34" charset="0"/>
            </a:endParaRPr>
          </a:p>
          <a:p>
            <a:r>
              <a:rPr kumimoji="1" lang="en-US" altLang="ja-JP" dirty="0" smtClean="0">
                <a:cs typeface="Arial" panose="020B0604020202020204" pitchFamily="34" charset="0"/>
              </a:rPr>
              <a:t>Purpose</a:t>
            </a:r>
            <a:endParaRPr lang="en-US" altLang="ja-JP" dirty="0">
              <a:cs typeface="Arial" panose="020B0604020202020204" pitchFamily="34" charset="0"/>
            </a:endParaRPr>
          </a:p>
          <a:p>
            <a:pPr lvl="1"/>
            <a:r>
              <a:rPr lang="en-US" altLang="ja-JP" dirty="0" smtClean="0">
                <a:cs typeface="Arial" panose="020B0604020202020204" pitchFamily="34" charset="0"/>
              </a:rPr>
              <a:t>Provide the following 2 means in IPP print: </a:t>
            </a:r>
            <a:endParaRPr kumimoji="1" lang="en-US" altLang="ja-JP" dirty="0" smtClean="0">
              <a:cs typeface="Arial" panose="020B0604020202020204" pitchFamily="34" charset="0"/>
            </a:endParaRPr>
          </a:p>
          <a:p>
            <a:pPr lvl="2"/>
            <a:r>
              <a:rPr kumimoji="1" lang="en-US" altLang="ja-JP" dirty="0" smtClean="0">
                <a:cs typeface="Arial" panose="020B0604020202020204" pitchFamily="34" charset="0"/>
              </a:rPr>
              <a:t>Means to make batch setting of multiple items</a:t>
            </a:r>
            <a:endParaRPr lang="en-US" altLang="ja-JP" dirty="0">
              <a:cs typeface="Arial" panose="020B0604020202020204" pitchFamily="34" charset="0"/>
            </a:endParaRPr>
          </a:p>
          <a:p>
            <a:pPr lvl="2"/>
            <a:r>
              <a:rPr kumimoji="1" lang="en-US" altLang="ja-JP" dirty="0" smtClean="0">
                <a:cs typeface="Arial" panose="020B0604020202020204" pitchFamily="34" charset="0"/>
              </a:rPr>
              <a:t>Means to set items</a:t>
            </a:r>
            <a:r>
              <a:rPr lang="ja-JP" altLang="en-US" dirty="0"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cs typeface="Arial" panose="020B0604020202020204" pitchFamily="34" charset="0"/>
              </a:rPr>
              <a:t>along</a:t>
            </a:r>
            <a:r>
              <a:rPr kumimoji="1" lang="en-US" altLang="ja-JP" dirty="0" smtClean="0">
                <a:cs typeface="Arial" panose="020B0604020202020204" pitchFamily="34" charset="0"/>
              </a:rPr>
              <a:t> with specific items</a:t>
            </a:r>
            <a:endParaRPr kumimoji="1" lang="ja-JP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43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946" y="215716"/>
            <a:ext cx="8229600" cy="620996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Current spec proposal (HP)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333208" y="1052738"/>
            <a:ext cx="1872208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CLIENT A</a:t>
            </a:r>
          </a:p>
        </p:txBody>
      </p:sp>
      <p:cxnSp>
        <p:nvCxnSpPr>
          <p:cNvPr id="6" name="直線コネクタ 5"/>
          <p:cNvCxnSpPr>
            <a:stCxn id="5" idx="2"/>
          </p:cNvCxnSpPr>
          <p:nvPr/>
        </p:nvCxnSpPr>
        <p:spPr>
          <a:xfrm>
            <a:off x="4269312" y="1687086"/>
            <a:ext cx="0" cy="505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5781480" y="1052738"/>
            <a:ext cx="1872208" cy="6343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PRINTER A</a:t>
            </a: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>
          <a:xfrm>
            <a:off x="6717584" y="1687085"/>
            <a:ext cx="0" cy="505428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4283968" y="2636912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427984" y="2348880"/>
            <a:ext cx="1551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70C0"/>
                </a:solidFill>
              </a:rPr>
              <a:t>Get-Printer-Attributes</a:t>
            </a:r>
            <a:endParaRPr kumimoji="1" lang="ja-JP" altLang="en-US" sz="1200" dirty="0">
              <a:solidFill>
                <a:srgbClr val="0070C0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4283969" y="3081734"/>
            <a:ext cx="2376263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662141" y="2775412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70C0"/>
                </a:solidFill>
              </a:rPr>
              <a:t>successful-ok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72636" y="1772816"/>
            <a:ext cx="2016224" cy="235449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Includes “job-presets-supported”</a:t>
            </a:r>
          </a:p>
          <a:p>
            <a:r>
              <a:rPr lang="en-US" altLang="ja-JP" sz="1050" dirty="0" smtClean="0"/>
              <a:t>e.</a:t>
            </a:r>
            <a:r>
              <a:rPr kumimoji="1" lang="en-US" altLang="ja-JP" sz="1050" dirty="0" smtClean="0"/>
              <a:t>g.</a:t>
            </a:r>
            <a:r>
              <a:rPr lang="en-US" altLang="ja-JP" sz="1050" dirty="0">
                <a:solidFill>
                  <a:schemeClr val="dk1"/>
                </a:solidFill>
              </a:rPr>
              <a:t> job-presets-supported=</a:t>
            </a:r>
          </a:p>
          <a:p>
            <a:r>
              <a:rPr lang="en-US" altLang="ja-JP" sz="1050" dirty="0">
                <a:solidFill>
                  <a:schemeClr val="dk1"/>
                </a:solidFill>
              </a:rPr>
              <a:t>{ preset-name</a:t>
            </a:r>
            <a:r>
              <a:rPr lang="en-US" altLang="ja-JP" sz="1050" dirty="0" smtClean="0">
                <a:solidFill>
                  <a:schemeClr val="dk1"/>
                </a:solidFill>
              </a:rPr>
              <a:t>=“preset1" 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 media-type</a:t>
            </a:r>
            <a:r>
              <a:rPr lang="en-US" altLang="ja-JP" sz="1050" dirty="0" smtClean="0">
                <a:solidFill>
                  <a:schemeClr val="dk1"/>
                </a:solidFill>
              </a:rPr>
              <a:t>=‘labels’</a:t>
            </a:r>
          </a:p>
          <a:p>
            <a:r>
              <a:rPr lang="en-US" altLang="ja-JP" sz="1050" dirty="0" smtClean="0">
                <a:solidFill>
                  <a:schemeClr val="dk1"/>
                </a:solidFill>
              </a:rPr>
              <a:t>  print-quality=‘draft’</a:t>
            </a:r>
          </a:p>
          <a:p>
            <a:r>
              <a:rPr lang="en-US" altLang="ja-JP" sz="1050" dirty="0" smtClean="0">
                <a:solidFill>
                  <a:schemeClr val="dk1"/>
                </a:solidFill>
              </a:rPr>
              <a:t>},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{preset-name</a:t>
            </a:r>
            <a:r>
              <a:rPr lang="en-US" altLang="ja-JP" sz="1050" dirty="0" smtClean="0">
                <a:solidFill>
                  <a:schemeClr val="dk1"/>
                </a:solidFill>
              </a:rPr>
              <a:t>=“preset2“</a:t>
            </a:r>
          </a:p>
          <a:p>
            <a:r>
              <a:rPr lang="en-US" altLang="ja-JP" sz="1050" dirty="0">
                <a:solidFill>
                  <a:schemeClr val="dk1"/>
                </a:solidFill>
              </a:rPr>
              <a:t> </a:t>
            </a:r>
            <a:r>
              <a:rPr lang="en-US" altLang="ja-JP" sz="1050" dirty="0" smtClean="0">
                <a:solidFill>
                  <a:schemeClr val="dk1"/>
                </a:solidFill>
              </a:rPr>
              <a:t> media-type=‘stationery’</a:t>
            </a:r>
          </a:p>
          <a:p>
            <a:r>
              <a:rPr lang="en-US" altLang="ja-JP" sz="1050" dirty="0">
                <a:solidFill>
                  <a:schemeClr val="dk1"/>
                </a:solidFill>
              </a:rPr>
              <a:t> </a:t>
            </a:r>
            <a:r>
              <a:rPr lang="en-US" altLang="ja-JP" sz="1050" dirty="0" smtClean="0">
                <a:solidFill>
                  <a:schemeClr val="dk1"/>
                </a:solidFill>
              </a:rPr>
              <a:t>  print-quality=‘normal’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  </a:t>
            </a:r>
            <a:r>
              <a:rPr lang="en-US" altLang="ja-JP" sz="1050" dirty="0" err="1" smtClean="0">
                <a:solidFill>
                  <a:schemeClr val="dk1"/>
                </a:solidFill>
              </a:rPr>
              <a:t>finishings</a:t>
            </a:r>
            <a:r>
              <a:rPr lang="en-US" altLang="ja-JP" sz="1050" dirty="0" smtClean="0">
                <a:solidFill>
                  <a:schemeClr val="dk1"/>
                </a:solidFill>
              </a:rPr>
              <a:t>=‘punch-dual-top‘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} </a:t>
            </a:r>
            <a:endParaRPr lang="en-US" altLang="ja-JP" sz="1050" dirty="0" smtClean="0">
              <a:solidFill>
                <a:schemeClr val="dk1"/>
              </a:solidFill>
            </a:endParaRPr>
          </a:p>
          <a:p>
            <a:endParaRPr lang="en-US" altLang="ja-JP" sz="1050" dirty="0"/>
          </a:p>
          <a:p>
            <a:r>
              <a:rPr lang="en-US" altLang="ja-JP" sz="1050" u="sng" dirty="0" smtClean="0"/>
              <a:t>Notifies </a:t>
            </a:r>
            <a:r>
              <a:rPr lang="en-US" altLang="ja-JP" sz="1050" b="1" u="sng" dirty="0" smtClean="0"/>
              <a:t>Preset name + attribute info comprising Presets</a:t>
            </a:r>
            <a:r>
              <a:rPr lang="en-US" altLang="ja-JP" sz="1050" u="sng" dirty="0" smtClean="0"/>
              <a:t> </a:t>
            </a:r>
            <a:endParaRPr kumimoji="1" lang="ja-JP" altLang="en-US" sz="1050" dirty="0"/>
          </a:p>
        </p:txBody>
      </p:sp>
      <p:cxnSp>
        <p:nvCxnSpPr>
          <p:cNvPr id="17" name="直線コネクタ 16"/>
          <p:cNvCxnSpPr/>
          <p:nvPr/>
        </p:nvCxnSpPr>
        <p:spPr>
          <a:xfrm flipH="1" flipV="1">
            <a:off x="5011531" y="5805264"/>
            <a:ext cx="280549" cy="18553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497004" y="1052738"/>
            <a:ext cx="1224136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USER</a:t>
            </a:r>
          </a:p>
        </p:txBody>
      </p:sp>
      <p:cxnSp>
        <p:nvCxnSpPr>
          <p:cNvPr id="20" name="直線コネクタ 19"/>
          <p:cNvCxnSpPr>
            <a:stCxn id="19" idx="2"/>
          </p:cNvCxnSpPr>
          <p:nvPr/>
        </p:nvCxnSpPr>
        <p:spPr>
          <a:xfrm>
            <a:off x="2109072" y="1687086"/>
            <a:ext cx="0" cy="505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123728" y="2276872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557534" y="1916832"/>
            <a:ext cx="888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choose PRINTER A</a:t>
            </a:r>
            <a:endParaRPr kumimoji="1" lang="ja-JP" altLang="en-US" sz="1200" dirty="0"/>
          </a:p>
        </p:txBody>
      </p:sp>
      <p:cxnSp>
        <p:nvCxnSpPr>
          <p:cNvPr id="25" name="直線矢印コネクタ 24"/>
          <p:cNvCxnSpPr/>
          <p:nvPr/>
        </p:nvCxnSpPr>
        <p:spPr>
          <a:xfrm flipH="1">
            <a:off x="2123728" y="3510300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557534" y="3140968"/>
            <a:ext cx="998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display printer dialog</a:t>
            </a:r>
            <a:endParaRPr kumimoji="1" lang="ja-JP" altLang="en-US" sz="1200" dirty="0"/>
          </a:p>
        </p:txBody>
      </p:sp>
      <p:grpSp>
        <p:nvGrpSpPr>
          <p:cNvPr id="71" name="グループ化 70"/>
          <p:cNvGrpSpPr/>
          <p:nvPr/>
        </p:nvGrpSpPr>
        <p:grpSpPr>
          <a:xfrm>
            <a:off x="179512" y="2323857"/>
            <a:ext cx="1668608" cy="3422648"/>
            <a:chOff x="527128" y="2323857"/>
            <a:chExt cx="1668608" cy="3422648"/>
          </a:xfrm>
        </p:grpSpPr>
        <p:sp>
          <p:nvSpPr>
            <p:cNvPr id="27" name="正方形/長方形 26"/>
            <p:cNvSpPr/>
            <p:nvPr/>
          </p:nvSpPr>
          <p:spPr>
            <a:xfrm>
              <a:off x="527128" y="3237627"/>
              <a:ext cx="1633260" cy="2508878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796564" y="3861048"/>
              <a:ext cx="6447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none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0" name="フローチャート : 組合せ 39"/>
            <p:cNvSpPr/>
            <p:nvPr/>
          </p:nvSpPr>
          <p:spPr>
            <a:xfrm>
              <a:off x="1544165" y="4163489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39552" y="3381273"/>
              <a:ext cx="145150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5" name="フローチャート : 組合せ 35"/>
            <p:cNvSpPr/>
            <p:nvPr/>
          </p:nvSpPr>
          <p:spPr>
            <a:xfrm>
              <a:off x="1910632" y="3525289"/>
              <a:ext cx="141088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33" name="直線コネクタ 32"/>
            <p:cNvCxnSpPr/>
            <p:nvPr/>
          </p:nvCxnSpPr>
          <p:spPr>
            <a:xfrm>
              <a:off x="683568" y="3717032"/>
              <a:ext cx="130748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796564" y="4335487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default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8" name="フローチャート : 組合せ 48"/>
            <p:cNvSpPr/>
            <p:nvPr/>
          </p:nvSpPr>
          <p:spPr>
            <a:xfrm>
              <a:off x="1544165" y="463792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796564" y="4839543"/>
              <a:ext cx="9671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 Quality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normal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1" name="フローチャート : 組合せ 51"/>
            <p:cNvSpPr/>
            <p:nvPr/>
          </p:nvSpPr>
          <p:spPr>
            <a:xfrm>
              <a:off x="1544165" y="5141984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43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5229200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44" name="テキスト ボックス 43"/>
            <p:cNvSpPr txBox="1"/>
            <p:nvPr/>
          </p:nvSpPr>
          <p:spPr>
            <a:xfrm>
              <a:off x="813435" y="2323857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>
            <a:xfrm>
              <a:off x="1857043" y="2589185"/>
              <a:ext cx="0" cy="57606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矢印コネクタ 45"/>
          <p:cNvCxnSpPr/>
          <p:nvPr/>
        </p:nvCxnSpPr>
        <p:spPr>
          <a:xfrm>
            <a:off x="2123728" y="4365104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579353" y="4029345"/>
            <a:ext cx="1776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Choose preset  “preset1”</a:t>
            </a:r>
            <a:endParaRPr kumimoji="1" lang="ja-JP" altLang="en-US" sz="1200" dirty="0"/>
          </a:p>
        </p:txBody>
      </p:sp>
      <p:grpSp>
        <p:nvGrpSpPr>
          <p:cNvPr id="50" name="グループ化 49"/>
          <p:cNvGrpSpPr/>
          <p:nvPr/>
        </p:nvGrpSpPr>
        <p:grpSpPr>
          <a:xfrm>
            <a:off x="2123728" y="4931876"/>
            <a:ext cx="2120829" cy="369332"/>
            <a:chOff x="1187624" y="3347700"/>
            <a:chExt cx="3168352" cy="369332"/>
          </a:xfrm>
        </p:grpSpPr>
        <p:cxnSp>
          <p:nvCxnSpPr>
            <p:cNvPr id="51" name="直線矢印コネクタ 50"/>
            <p:cNvCxnSpPr/>
            <p:nvPr/>
          </p:nvCxnSpPr>
          <p:spPr>
            <a:xfrm flipH="1">
              <a:off x="1187624" y="3717032"/>
              <a:ext cx="316835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1835696" y="3347700"/>
              <a:ext cx="15186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Update printer dialog</a:t>
              </a:r>
              <a:endParaRPr kumimoji="1" lang="ja-JP" altLang="en-US" sz="1200" dirty="0"/>
            </a:p>
          </p:txBody>
        </p:sp>
      </p:grpSp>
      <p:cxnSp>
        <p:nvCxnSpPr>
          <p:cNvPr id="53" name="直線矢印コネクタ 52"/>
          <p:cNvCxnSpPr/>
          <p:nvPr/>
        </p:nvCxnSpPr>
        <p:spPr>
          <a:xfrm>
            <a:off x="2123728" y="5805264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2831382" y="5469505"/>
            <a:ext cx="483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print</a:t>
            </a:r>
            <a:endParaRPr kumimoji="1" lang="ja-JP" altLang="en-US" sz="1200" dirty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4283968" y="6237312"/>
            <a:ext cx="2448272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4953079" y="5960313"/>
            <a:ext cx="717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>
                    <a:lumMod val="75000"/>
                  </a:schemeClr>
                </a:solidFill>
              </a:rPr>
              <a:t>Print job</a:t>
            </a:r>
            <a:endParaRPr kumimoji="1" lang="ja-JP" alt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788024" y="6320353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cxnSp>
        <p:nvCxnSpPr>
          <p:cNvPr id="58" name="直線矢印コネクタ 57"/>
          <p:cNvCxnSpPr/>
          <p:nvPr/>
        </p:nvCxnSpPr>
        <p:spPr>
          <a:xfrm flipH="1">
            <a:off x="4283968" y="6597352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355976" y="4509120"/>
            <a:ext cx="2172281" cy="138499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50" b="1" dirty="0" smtClean="0"/>
              <a:t>&lt;&lt;Current&gt;&gt;</a:t>
            </a:r>
          </a:p>
          <a:p>
            <a:r>
              <a:rPr lang="en-US" altLang="ja-JP" sz="1050" dirty="0" smtClean="0"/>
              <a:t>“</a:t>
            </a:r>
            <a:r>
              <a:rPr lang="en-US" altLang="ja-JP" sz="1050" dirty="0"/>
              <a:t>job-attributes-tag” includes: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50" dirty="0"/>
              <a:t> media-type = </a:t>
            </a:r>
            <a:r>
              <a:rPr lang="en-US" altLang="ja-JP" sz="1050" dirty="0" smtClean="0"/>
              <a:t>labels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/>
              <a:t> print-quality = </a:t>
            </a:r>
            <a:r>
              <a:rPr lang="en-US" altLang="ja-JP" sz="1050" dirty="0" smtClean="0"/>
              <a:t>draft</a:t>
            </a:r>
          </a:p>
          <a:p>
            <a:endParaRPr lang="en-US" altLang="ja-JP" sz="1050" dirty="0" smtClean="0"/>
          </a:p>
          <a:p>
            <a:r>
              <a:rPr lang="en-US" altLang="ja-JP" sz="1050" b="1" u="sng" dirty="0" smtClean="0">
                <a:solidFill>
                  <a:schemeClr val="tx1"/>
                </a:solidFill>
              </a:rPr>
              <a:t>Only attribute info </a:t>
            </a:r>
            <a:r>
              <a:rPr lang="en-US" altLang="ja-JP" sz="1050" u="sng" dirty="0" smtClean="0">
                <a:solidFill>
                  <a:schemeClr val="tx1"/>
                </a:solidFill>
              </a:rPr>
              <a:t>is returned from Client to Printer and </a:t>
            </a:r>
            <a:r>
              <a:rPr lang="en-US" altLang="ja-JP" sz="1050" b="1" u="sng" dirty="0" smtClean="0">
                <a:solidFill>
                  <a:schemeClr val="tx1"/>
                </a:solidFill>
              </a:rPr>
              <a:t>Presets name is not included</a:t>
            </a:r>
            <a:endParaRPr lang="en-US" altLang="ja-JP" sz="1050" b="1" u="sng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H="1" flipV="1">
            <a:off x="5580112" y="3096344"/>
            <a:ext cx="1285206" cy="471973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8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946" y="215716"/>
            <a:ext cx="8229600" cy="620996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Spec extension proposal (Canon)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333208" y="980728"/>
            <a:ext cx="1872208" cy="35909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CLIENT A</a:t>
            </a:r>
          </a:p>
        </p:txBody>
      </p:sp>
      <p:cxnSp>
        <p:nvCxnSpPr>
          <p:cNvPr id="6" name="直線コネクタ 5"/>
          <p:cNvCxnSpPr>
            <a:stCxn id="5" idx="2"/>
          </p:cNvCxnSpPr>
          <p:nvPr/>
        </p:nvCxnSpPr>
        <p:spPr>
          <a:xfrm>
            <a:off x="4269312" y="1339819"/>
            <a:ext cx="0" cy="551818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5781480" y="980729"/>
            <a:ext cx="1872208" cy="35909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PRINTER A</a:t>
            </a: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>
          <a:xfrm>
            <a:off x="6717584" y="1339819"/>
            <a:ext cx="0" cy="5401549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4283968" y="2289646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427984" y="2001614"/>
            <a:ext cx="1551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70C0"/>
                </a:solidFill>
              </a:rPr>
              <a:t>Get-Printer-Attributes</a:t>
            </a:r>
            <a:endParaRPr kumimoji="1" lang="ja-JP" altLang="en-US" sz="1200" dirty="0">
              <a:solidFill>
                <a:srgbClr val="0070C0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4283969" y="2734468"/>
            <a:ext cx="2376263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662141" y="2428146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70C0"/>
                </a:solidFill>
              </a:rPr>
              <a:t>successful-ok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72636" y="1425550"/>
            <a:ext cx="2016224" cy="235449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Includes “job-presets-supported”</a:t>
            </a:r>
          </a:p>
          <a:p>
            <a:r>
              <a:rPr lang="en-US" altLang="ja-JP" sz="1050" dirty="0" smtClean="0"/>
              <a:t>e.</a:t>
            </a:r>
            <a:r>
              <a:rPr kumimoji="1" lang="en-US" altLang="ja-JP" sz="1050" dirty="0" smtClean="0"/>
              <a:t>g.</a:t>
            </a:r>
            <a:r>
              <a:rPr lang="en-US" altLang="ja-JP" sz="1050" dirty="0">
                <a:solidFill>
                  <a:schemeClr val="dk1"/>
                </a:solidFill>
              </a:rPr>
              <a:t> job-presets-supported=</a:t>
            </a:r>
          </a:p>
          <a:p>
            <a:r>
              <a:rPr lang="en-US" altLang="ja-JP" sz="1050" dirty="0">
                <a:solidFill>
                  <a:schemeClr val="dk1"/>
                </a:solidFill>
              </a:rPr>
              <a:t>{ preset-name</a:t>
            </a:r>
            <a:r>
              <a:rPr lang="en-US" altLang="ja-JP" sz="1050" dirty="0" smtClean="0">
                <a:solidFill>
                  <a:schemeClr val="dk1"/>
                </a:solidFill>
              </a:rPr>
              <a:t>=“preset1" 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 media-type</a:t>
            </a:r>
            <a:r>
              <a:rPr lang="en-US" altLang="ja-JP" sz="1050" dirty="0" smtClean="0">
                <a:solidFill>
                  <a:schemeClr val="dk1"/>
                </a:solidFill>
              </a:rPr>
              <a:t>=‘labels’</a:t>
            </a:r>
          </a:p>
          <a:p>
            <a:r>
              <a:rPr lang="en-US" altLang="ja-JP" sz="1050" dirty="0" smtClean="0">
                <a:solidFill>
                  <a:schemeClr val="dk1"/>
                </a:solidFill>
              </a:rPr>
              <a:t>  print-quality=‘draft’</a:t>
            </a:r>
          </a:p>
          <a:p>
            <a:r>
              <a:rPr lang="en-US" altLang="ja-JP" sz="1050" dirty="0" smtClean="0">
                <a:solidFill>
                  <a:schemeClr val="dk1"/>
                </a:solidFill>
              </a:rPr>
              <a:t>},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{preset-name</a:t>
            </a:r>
            <a:r>
              <a:rPr lang="en-US" altLang="ja-JP" sz="1050" dirty="0" smtClean="0">
                <a:solidFill>
                  <a:schemeClr val="dk1"/>
                </a:solidFill>
              </a:rPr>
              <a:t>=“preset2“</a:t>
            </a:r>
          </a:p>
          <a:p>
            <a:r>
              <a:rPr lang="en-US" altLang="ja-JP" sz="1050" dirty="0">
                <a:solidFill>
                  <a:schemeClr val="dk1"/>
                </a:solidFill>
              </a:rPr>
              <a:t> </a:t>
            </a:r>
            <a:r>
              <a:rPr lang="en-US" altLang="ja-JP" sz="1050" dirty="0" smtClean="0">
                <a:solidFill>
                  <a:schemeClr val="dk1"/>
                </a:solidFill>
              </a:rPr>
              <a:t> media-type=‘stationery’</a:t>
            </a:r>
          </a:p>
          <a:p>
            <a:r>
              <a:rPr lang="en-US" altLang="ja-JP" sz="1050" dirty="0">
                <a:solidFill>
                  <a:schemeClr val="dk1"/>
                </a:solidFill>
              </a:rPr>
              <a:t> </a:t>
            </a:r>
            <a:r>
              <a:rPr lang="en-US" altLang="ja-JP" sz="1050" dirty="0" smtClean="0">
                <a:solidFill>
                  <a:schemeClr val="dk1"/>
                </a:solidFill>
              </a:rPr>
              <a:t>  print-quality=‘normal’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  </a:t>
            </a:r>
            <a:r>
              <a:rPr lang="en-US" altLang="ja-JP" sz="1050" dirty="0" err="1" smtClean="0">
                <a:solidFill>
                  <a:schemeClr val="dk1"/>
                </a:solidFill>
              </a:rPr>
              <a:t>finishings</a:t>
            </a:r>
            <a:r>
              <a:rPr lang="en-US" altLang="ja-JP" sz="1050" dirty="0" smtClean="0">
                <a:solidFill>
                  <a:schemeClr val="dk1"/>
                </a:solidFill>
              </a:rPr>
              <a:t>=‘punch-dual-top‘</a:t>
            </a:r>
            <a:endParaRPr lang="en-US" altLang="ja-JP" sz="1050" dirty="0">
              <a:solidFill>
                <a:schemeClr val="dk1"/>
              </a:solidFill>
            </a:endParaRPr>
          </a:p>
          <a:p>
            <a:r>
              <a:rPr lang="en-US" altLang="ja-JP" sz="1050" dirty="0">
                <a:solidFill>
                  <a:schemeClr val="dk1"/>
                </a:solidFill>
              </a:rPr>
              <a:t>} </a:t>
            </a:r>
            <a:endParaRPr lang="en-US" altLang="ja-JP" sz="1050" dirty="0" smtClean="0">
              <a:solidFill>
                <a:schemeClr val="dk1"/>
              </a:solidFill>
            </a:endParaRPr>
          </a:p>
          <a:p>
            <a:endParaRPr lang="en-US" altLang="ja-JP" sz="1050" dirty="0"/>
          </a:p>
          <a:p>
            <a:r>
              <a:rPr lang="en-US" altLang="ja-JP" sz="1050" dirty="0" smtClean="0"/>
              <a:t>Notifies </a:t>
            </a:r>
            <a:r>
              <a:rPr lang="en-US" altLang="ja-JP" sz="1050" b="1" u="sng" dirty="0" smtClean="0"/>
              <a:t>Preset name + attribute info comprising Presets</a:t>
            </a:r>
            <a:endParaRPr kumimoji="1" lang="ja-JP" altLang="en-US" sz="1050" dirty="0"/>
          </a:p>
        </p:txBody>
      </p:sp>
      <p:cxnSp>
        <p:nvCxnSpPr>
          <p:cNvPr id="17" name="直線コネクタ 16"/>
          <p:cNvCxnSpPr/>
          <p:nvPr/>
        </p:nvCxnSpPr>
        <p:spPr>
          <a:xfrm flipH="1" flipV="1">
            <a:off x="5011531" y="5457998"/>
            <a:ext cx="280549" cy="18553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497004" y="980728"/>
            <a:ext cx="1224136" cy="35909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USER</a:t>
            </a:r>
          </a:p>
        </p:txBody>
      </p:sp>
      <p:cxnSp>
        <p:nvCxnSpPr>
          <p:cNvPr id="20" name="直線コネクタ 19"/>
          <p:cNvCxnSpPr>
            <a:stCxn id="19" idx="2"/>
          </p:cNvCxnSpPr>
          <p:nvPr/>
        </p:nvCxnSpPr>
        <p:spPr>
          <a:xfrm>
            <a:off x="2109072" y="1339820"/>
            <a:ext cx="0" cy="505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123728" y="1929606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557534" y="1569566"/>
            <a:ext cx="888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choose PRINTER A</a:t>
            </a:r>
            <a:endParaRPr kumimoji="1" lang="ja-JP" altLang="en-US" sz="1200" dirty="0"/>
          </a:p>
        </p:txBody>
      </p:sp>
      <p:cxnSp>
        <p:nvCxnSpPr>
          <p:cNvPr id="25" name="直線矢印コネクタ 24"/>
          <p:cNvCxnSpPr/>
          <p:nvPr/>
        </p:nvCxnSpPr>
        <p:spPr>
          <a:xfrm flipH="1">
            <a:off x="2123728" y="3163034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557534" y="2793702"/>
            <a:ext cx="998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display printer dialog</a:t>
            </a:r>
            <a:endParaRPr kumimoji="1" lang="ja-JP" altLang="en-US" sz="1200" dirty="0"/>
          </a:p>
        </p:txBody>
      </p:sp>
      <p:grpSp>
        <p:nvGrpSpPr>
          <p:cNvPr id="71" name="グループ化 70"/>
          <p:cNvGrpSpPr/>
          <p:nvPr/>
        </p:nvGrpSpPr>
        <p:grpSpPr>
          <a:xfrm>
            <a:off x="179512" y="1976591"/>
            <a:ext cx="1668608" cy="3422648"/>
            <a:chOff x="527128" y="2323857"/>
            <a:chExt cx="1668608" cy="3422648"/>
          </a:xfrm>
        </p:grpSpPr>
        <p:sp>
          <p:nvSpPr>
            <p:cNvPr id="27" name="正方形/長方形 26"/>
            <p:cNvSpPr/>
            <p:nvPr/>
          </p:nvSpPr>
          <p:spPr>
            <a:xfrm>
              <a:off x="527128" y="3237627"/>
              <a:ext cx="1633260" cy="2508878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796564" y="3861048"/>
              <a:ext cx="6447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none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0" name="フローチャート : 組合せ 39"/>
            <p:cNvSpPr/>
            <p:nvPr/>
          </p:nvSpPr>
          <p:spPr>
            <a:xfrm>
              <a:off x="1544165" y="4163489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39552" y="3381273"/>
              <a:ext cx="145150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5" name="フローチャート : 組合せ 35"/>
            <p:cNvSpPr/>
            <p:nvPr/>
          </p:nvSpPr>
          <p:spPr>
            <a:xfrm>
              <a:off x="1910632" y="3525289"/>
              <a:ext cx="141088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33" name="直線コネクタ 32"/>
            <p:cNvCxnSpPr/>
            <p:nvPr/>
          </p:nvCxnSpPr>
          <p:spPr>
            <a:xfrm>
              <a:off x="683568" y="3717032"/>
              <a:ext cx="130748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796564" y="4335487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default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8" name="フローチャート : 組合せ 48"/>
            <p:cNvSpPr/>
            <p:nvPr/>
          </p:nvSpPr>
          <p:spPr>
            <a:xfrm>
              <a:off x="1544165" y="463792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796564" y="4839543"/>
              <a:ext cx="9671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 Quality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normal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1" name="フローチャート : 組合せ 51"/>
            <p:cNvSpPr/>
            <p:nvPr/>
          </p:nvSpPr>
          <p:spPr>
            <a:xfrm>
              <a:off x="1544165" y="5141984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43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5229200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44" name="テキスト ボックス 43"/>
            <p:cNvSpPr txBox="1"/>
            <p:nvPr/>
          </p:nvSpPr>
          <p:spPr>
            <a:xfrm>
              <a:off x="813435" y="2323857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>
            <a:xfrm>
              <a:off x="1857043" y="2589185"/>
              <a:ext cx="0" cy="57606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矢印コネクタ 45"/>
          <p:cNvCxnSpPr/>
          <p:nvPr/>
        </p:nvCxnSpPr>
        <p:spPr>
          <a:xfrm>
            <a:off x="2123728" y="4017838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579353" y="3682079"/>
            <a:ext cx="1776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Choose preset  “preset1”</a:t>
            </a:r>
            <a:endParaRPr kumimoji="1" lang="ja-JP" altLang="en-US" sz="1200" dirty="0"/>
          </a:p>
        </p:txBody>
      </p:sp>
      <p:grpSp>
        <p:nvGrpSpPr>
          <p:cNvPr id="50" name="グループ化 49"/>
          <p:cNvGrpSpPr/>
          <p:nvPr/>
        </p:nvGrpSpPr>
        <p:grpSpPr>
          <a:xfrm>
            <a:off x="2123728" y="4584610"/>
            <a:ext cx="2120829" cy="369332"/>
            <a:chOff x="1187624" y="3347700"/>
            <a:chExt cx="3168352" cy="369332"/>
          </a:xfrm>
        </p:grpSpPr>
        <p:cxnSp>
          <p:nvCxnSpPr>
            <p:cNvPr id="51" name="直線矢印コネクタ 50"/>
            <p:cNvCxnSpPr/>
            <p:nvPr/>
          </p:nvCxnSpPr>
          <p:spPr>
            <a:xfrm flipH="1">
              <a:off x="1187624" y="3717032"/>
              <a:ext cx="316835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1835696" y="3347700"/>
              <a:ext cx="15186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Update printer dialog</a:t>
              </a:r>
              <a:endParaRPr kumimoji="1" lang="ja-JP" altLang="en-US" sz="1200" dirty="0"/>
            </a:p>
          </p:txBody>
        </p:sp>
      </p:grpSp>
      <p:cxnSp>
        <p:nvCxnSpPr>
          <p:cNvPr id="53" name="直線矢印コネクタ 52"/>
          <p:cNvCxnSpPr/>
          <p:nvPr/>
        </p:nvCxnSpPr>
        <p:spPr>
          <a:xfrm>
            <a:off x="2123728" y="5457998"/>
            <a:ext cx="21208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2831382" y="5122239"/>
            <a:ext cx="483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print</a:t>
            </a:r>
            <a:endParaRPr kumimoji="1" lang="ja-JP" altLang="en-US" sz="1200" dirty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4283968" y="5890046"/>
            <a:ext cx="2448272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4953079" y="5613047"/>
            <a:ext cx="717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>
                    <a:lumMod val="75000"/>
                  </a:schemeClr>
                </a:solidFill>
              </a:rPr>
              <a:t>Print job</a:t>
            </a:r>
            <a:endParaRPr kumimoji="1" lang="ja-JP" alt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788024" y="6320353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cxnSp>
        <p:nvCxnSpPr>
          <p:cNvPr id="58" name="直線矢印コネクタ 57"/>
          <p:cNvCxnSpPr/>
          <p:nvPr/>
        </p:nvCxnSpPr>
        <p:spPr>
          <a:xfrm flipH="1">
            <a:off x="4283968" y="6597352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355976" y="4112344"/>
            <a:ext cx="2172281" cy="138499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50" b="1" dirty="0" smtClean="0"/>
              <a:t>&lt;&lt;Current&gt;&gt;</a:t>
            </a:r>
          </a:p>
          <a:p>
            <a:r>
              <a:rPr lang="en-US" altLang="ja-JP" sz="1050" dirty="0" smtClean="0"/>
              <a:t>“</a:t>
            </a:r>
            <a:r>
              <a:rPr lang="en-US" altLang="ja-JP" sz="1050" dirty="0"/>
              <a:t>job-attributes-tag” includes: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50" dirty="0"/>
              <a:t> media-type = </a:t>
            </a:r>
            <a:r>
              <a:rPr lang="en-US" altLang="ja-JP" sz="1050" dirty="0" smtClean="0"/>
              <a:t>labels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/>
              <a:t> print-quality = </a:t>
            </a:r>
            <a:r>
              <a:rPr lang="en-US" altLang="ja-JP" sz="1050" dirty="0" smtClean="0"/>
              <a:t>draft</a:t>
            </a:r>
          </a:p>
          <a:p>
            <a:endParaRPr lang="en-US" altLang="ja-JP" sz="1050" dirty="0" smtClean="0"/>
          </a:p>
          <a:p>
            <a:r>
              <a:rPr lang="en-US" altLang="ja-JP" sz="1050" b="1" u="sng" dirty="0" smtClean="0">
                <a:solidFill>
                  <a:schemeClr val="tx1"/>
                </a:solidFill>
              </a:rPr>
              <a:t>Only attribute info </a:t>
            </a:r>
            <a:r>
              <a:rPr lang="en-US" altLang="ja-JP" sz="1050" u="sng" dirty="0" smtClean="0">
                <a:solidFill>
                  <a:schemeClr val="tx1"/>
                </a:solidFill>
              </a:rPr>
              <a:t>is returned from Client to Printer and </a:t>
            </a:r>
            <a:r>
              <a:rPr lang="en-US" altLang="ja-JP" sz="1050" b="1" u="sng" dirty="0" smtClean="0">
                <a:solidFill>
                  <a:schemeClr val="tx1"/>
                </a:solidFill>
              </a:rPr>
              <a:t>Presets name is not included. </a:t>
            </a:r>
            <a:endParaRPr lang="en-US" altLang="ja-JP" sz="1050" b="1" u="sng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H="1" flipV="1">
            <a:off x="5580112" y="2749078"/>
            <a:ext cx="1285206" cy="471973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>
            <a:off x="6435237" y="4264202"/>
            <a:ext cx="449989" cy="49429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865318" y="5930696"/>
            <a:ext cx="2172281" cy="738664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50" b="1" dirty="0" smtClean="0"/>
              <a:t>&lt;&lt;Proposal&gt;&gt;</a:t>
            </a:r>
          </a:p>
          <a:p>
            <a:r>
              <a:rPr lang="en-US" altLang="ja-JP" sz="1050" u="sng" dirty="0" smtClean="0">
                <a:solidFill>
                  <a:schemeClr val="tx1"/>
                </a:solidFill>
              </a:rPr>
              <a:t>Printer </a:t>
            </a:r>
            <a:r>
              <a:rPr lang="en-US" altLang="ja-JP" sz="1050" b="1" u="sng" dirty="0" smtClean="0">
                <a:solidFill>
                  <a:schemeClr val="tx1"/>
                </a:solidFill>
              </a:rPr>
              <a:t>verifies and restores all the settings belonging to Presets based on Presets name</a:t>
            </a:r>
            <a:endParaRPr lang="en-US" altLang="ja-JP" sz="1050" b="1" u="sng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72636" y="4112344"/>
            <a:ext cx="2172281" cy="154657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50" b="1" dirty="0" smtClean="0"/>
              <a:t>&lt;&lt;Proposal&gt;&gt;</a:t>
            </a:r>
          </a:p>
          <a:p>
            <a:r>
              <a:rPr lang="en-US" altLang="ja-JP" sz="1050" dirty="0" smtClean="0"/>
              <a:t>“</a:t>
            </a:r>
            <a:r>
              <a:rPr lang="en-US" altLang="ja-JP" sz="1050" dirty="0"/>
              <a:t>job-attributes-tag” includes</a:t>
            </a:r>
            <a:r>
              <a:rPr lang="en-US" altLang="ja-JP" sz="1050" dirty="0" smtClean="0"/>
              <a:t>:</a:t>
            </a:r>
          </a:p>
          <a:p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>
                <a:solidFill>
                  <a:srgbClr val="FF0000"/>
                </a:solidFill>
              </a:rPr>
              <a:t> </a:t>
            </a:r>
            <a:r>
              <a:rPr lang="en-US" altLang="ja-JP" sz="1050" dirty="0" smtClean="0">
                <a:solidFill>
                  <a:srgbClr val="FF0000"/>
                </a:solidFill>
              </a:rPr>
              <a:t>presets-name : preset1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50" dirty="0"/>
              <a:t> </a:t>
            </a:r>
            <a:r>
              <a:rPr lang="en-US" altLang="ja-JP" sz="1050" dirty="0" smtClean="0"/>
              <a:t>media-type </a:t>
            </a:r>
            <a:r>
              <a:rPr lang="en-US" altLang="ja-JP" sz="1050" dirty="0"/>
              <a:t>= </a:t>
            </a:r>
            <a:r>
              <a:rPr lang="en-US" altLang="ja-JP" sz="1050" dirty="0" smtClean="0"/>
              <a:t>labels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/>
              <a:t> print-quality = </a:t>
            </a:r>
            <a:r>
              <a:rPr lang="en-US" altLang="ja-JP" sz="1050" dirty="0" smtClean="0"/>
              <a:t>draft</a:t>
            </a:r>
          </a:p>
          <a:p>
            <a:endParaRPr lang="en-US" altLang="ja-JP" sz="1050" dirty="0" smtClean="0"/>
          </a:p>
          <a:p>
            <a:r>
              <a:rPr lang="en-US" altLang="ja-JP" sz="1050" b="1" u="sng" dirty="0" smtClean="0">
                <a:solidFill>
                  <a:schemeClr val="tx1"/>
                </a:solidFill>
              </a:rPr>
              <a:t>Presets name is additionally returned </a:t>
            </a:r>
            <a:r>
              <a:rPr lang="en-US" altLang="ja-JP" sz="1050" u="sng" dirty="0" smtClean="0">
                <a:solidFill>
                  <a:schemeClr val="tx1"/>
                </a:solidFill>
              </a:rPr>
              <a:t>from Client to Printer</a:t>
            </a:r>
            <a:endParaRPr lang="en-US" altLang="ja-JP" sz="105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>
                <a:latin typeface="+mn-ea"/>
                <a:ea typeface="+mn-ea"/>
              </a:rPr>
              <a:t>Request and Use Case Assumptions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2880" y="2564904"/>
            <a:ext cx="8229600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&lt;Assumed UC&gt;</a:t>
            </a:r>
            <a:endParaRPr lang="en-US" altLang="ja-JP" sz="1800" dirty="0"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ja-JP" sz="1800" dirty="0" smtClean="0">
                <a:cs typeface="Arial" panose="020B0604020202020204" pitchFamily="34" charset="0"/>
              </a:rPr>
              <a:t>Some </a:t>
            </a:r>
            <a:r>
              <a:rPr lang="en-US" altLang="ja-JP" sz="1800" dirty="0">
                <a:cs typeface="Arial" panose="020B0604020202020204" pitchFamily="34" charset="0"/>
              </a:rPr>
              <a:t>settings in Preset of </a:t>
            </a:r>
            <a:r>
              <a:rPr lang="en-US" altLang="ja-JP" sz="1800" dirty="0" smtClean="0">
                <a:cs typeface="Arial" panose="020B0604020202020204" pitchFamily="34" charset="0"/>
              </a:rPr>
              <a:t>printer </a:t>
            </a:r>
            <a:r>
              <a:rPr lang="en-US" altLang="ja-JP" sz="1800" dirty="0">
                <a:cs typeface="Arial" panose="020B0604020202020204" pitchFamily="34" charset="0"/>
              </a:rPr>
              <a:t>are </a:t>
            </a:r>
            <a:r>
              <a:rPr lang="en-US" altLang="ja-JP" sz="1800" dirty="0" smtClean="0">
                <a:cs typeface="Arial" panose="020B0604020202020204" pitchFamily="34" charset="0"/>
              </a:rPr>
              <a:t>not defined in IPP</a:t>
            </a:r>
            <a:br>
              <a:rPr lang="en-US" altLang="ja-JP" sz="1800" dirty="0" smtClean="0">
                <a:cs typeface="Arial" panose="020B0604020202020204" pitchFamily="34" charset="0"/>
              </a:rPr>
            </a:br>
            <a:r>
              <a:rPr lang="en-US" altLang="ja-JP" sz="1800" dirty="0" smtClean="0">
                <a:cs typeface="Arial" panose="020B0604020202020204" pitchFamily="34" charset="0"/>
              </a:rPr>
              <a:t>(vendor-specific settings, etc.)</a:t>
            </a:r>
            <a:br>
              <a:rPr lang="en-US" altLang="ja-JP" sz="1800" dirty="0" smtClean="0">
                <a:cs typeface="Arial" panose="020B0604020202020204" pitchFamily="34" charset="0"/>
              </a:rPr>
            </a:br>
            <a:endParaRPr kumimoji="1" lang="ja-JP" altLang="en-US" sz="1800" dirty="0" smtClean="0"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ja-JP" sz="1800" dirty="0" smtClean="0">
                <a:cs typeface="Arial" panose="020B0604020202020204" pitchFamily="34" charset="0"/>
              </a:rPr>
              <a:t>Some settings in Preset are defined in IPP but may not be supported by client</a:t>
            </a:r>
            <a:endParaRPr lang="en-US" altLang="ja-JP" sz="1400" dirty="0" smtClean="0"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US" altLang="ja-JP" sz="18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Client returns Presets name and printer refers to it. Then, printer complements the settings that cannot be handled by client so that users can obtain print output they expect.</a:t>
            </a:r>
            <a:endParaRPr lang="en-US" altLang="ja-JP" sz="1800" dirty="0">
              <a:cs typeface="Arial" panose="020B0604020202020204" pitchFamily="34" charset="0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62880" y="1556792"/>
            <a:ext cx="7581528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&lt;Request&gt;</a:t>
            </a:r>
            <a:endParaRPr lang="en-US" altLang="ja-JP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1800" dirty="0" smtClean="0">
                <a:cs typeface="Arial" panose="020B0604020202020204" pitchFamily="34" charset="0"/>
              </a:rPr>
              <a:t>　　</a:t>
            </a:r>
            <a:r>
              <a:rPr lang="en-US" altLang="ja-JP" sz="1800" dirty="0" smtClean="0">
                <a:cs typeface="Arial" panose="020B0604020202020204" pitchFamily="34" charset="0"/>
              </a:rPr>
              <a:t>Add Preset name to the job attribute issued from client</a:t>
            </a:r>
            <a:endParaRPr lang="en-US" altLang="ja-JP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2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UC1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43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946" y="215716"/>
            <a:ext cx="8229600" cy="620996"/>
          </a:xfrm>
        </p:spPr>
        <p:txBody>
          <a:bodyPr>
            <a:normAutofit fontScale="90000"/>
          </a:bodyPr>
          <a:lstStyle/>
          <a:p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en-US" altLang="ja-JP" sz="2800" dirty="0" smtClean="0"/>
              <a:t>Challenge for UC1: Cannot use vendor-specific print settings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337454" y="1120359"/>
            <a:ext cx="1872208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CLIENT A</a:t>
            </a:r>
          </a:p>
        </p:txBody>
      </p:sp>
      <p:cxnSp>
        <p:nvCxnSpPr>
          <p:cNvPr id="17" name="直線コネクタ 16"/>
          <p:cNvCxnSpPr>
            <a:endCxn id="60" idx="2"/>
          </p:cNvCxnSpPr>
          <p:nvPr/>
        </p:nvCxnSpPr>
        <p:spPr>
          <a:xfrm flipH="1" flipV="1">
            <a:off x="5475263" y="5517232"/>
            <a:ext cx="104849" cy="288032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6646272" y="5879218"/>
            <a:ext cx="2390224" cy="9002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media-type </a:t>
            </a:r>
            <a:r>
              <a:rPr lang="en-US" altLang="ja-JP" sz="1050" dirty="0"/>
              <a:t>= </a:t>
            </a:r>
            <a:r>
              <a:rPr lang="en-US" altLang="ja-JP" sz="1050" dirty="0" smtClean="0"/>
              <a:t>plain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print-quality = draft</a:t>
            </a:r>
          </a:p>
          <a:p>
            <a:pPr>
              <a:buFont typeface="Arial" pitchFamily="34" charset="0"/>
              <a:buChar char="•"/>
            </a:pP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u="sng" dirty="0" smtClean="0"/>
              <a:t>Barcode mode is not reflected in the print output.</a:t>
            </a:r>
          </a:p>
        </p:txBody>
      </p:sp>
      <p:cxnSp>
        <p:nvCxnSpPr>
          <p:cNvPr id="82" name="直線コネクタ 81"/>
          <p:cNvCxnSpPr/>
          <p:nvPr/>
        </p:nvCxnSpPr>
        <p:spPr>
          <a:xfrm>
            <a:off x="4270007" y="1759094"/>
            <a:ext cx="0" cy="505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5890187" y="1130736"/>
            <a:ext cx="1368152" cy="63608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PRINTER A</a:t>
            </a:r>
          </a:p>
        </p:txBody>
      </p:sp>
      <p:cxnSp>
        <p:nvCxnSpPr>
          <p:cNvPr id="84" name="直線コネクタ 83"/>
          <p:cNvCxnSpPr/>
          <p:nvPr/>
        </p:nvCxnSpPr>
        <p:spPr>
          <a:xfrm>
            <a:off x="6574263" y="1759093"/>
            <a:ext cx="0" cy="505428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4270007" y="2812866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4774063" y="2535867"/>
            <a:ext cx="1551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Get-Printer-Attributes</a:t>
            </a:r>
            <a:endParaRPr kumimoji="1" lang="ja-JP" altLang="en-US" sz="1200" dirty="0"/>
          </a:p>
        </p:txBody>
      </p:sp>
      <p:cxnSp>
        <p:nvCxnSpPr>
          <p:cNvPr id="87" name="直線矢印コネクタ 86"/>
          <p:cNvCxnSpPr/>
          <p:nvPr/>
        </p:nvCxnSpPr>
        <p:spPr>
          <a:xfrm flipH="1">
            <a:off x="4270007" y="3172906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4774063" y="2884874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020272" y="2469554"/>
            <a:ext cx="1823166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Includes “job-presets-supported”</a:t>
            </a:r>
          </a:p>
          <a:p>
            <a:r>
              <a:rPr lang="en-US" altLang="ja-JP" sz="1000" dirty="0"/>
              <a:t>e.g.</a:t>
            </a:r>
            <a:r>
              <a:rPr lang="en-US" altLang="ja-JP" sz="1000" dirty="0">
                <a:solidFill>
                  <a:schemeClr val="dk1"/>
                </a:solidFill>
              </a:rPr>
              <a:t> job-presets-supported=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{ preset-name=“</a:t>
            </a:r>
            <a:r>
              <a:rPr lang="en-US" altLang="ja-JP" sz="1000" dirty="0" smtClean="0">
                <a:solidFill>
                  <a:schemeClr val="dk1"/>
                </a:solidFill>
              </a:rPr>
              <a:t>preset1" 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</a:t>
            </a:r>
            <a:r>
              <a:rPr lang="en-US" altLang="ja-JP" sz="1000" dirty="0" smtClean="0">
                <a:solidFill>
                  <a:schemeClr val="dk1"/>
                </a:solidFill>
              </a:rPr>
              <a:t>// IPP attribute</a:t>
            </a:r>
            <a:endParaRPr lang="en-US" altLang="ja-JP" sz="1000" dirty="0">
              <a:solidFill>
                <a:schemeClr val="dk1"/>
              </a:solidFill>
            </a:endParaRPr>
          </a:p>
          <a:p>
            <a:r>
              <a:rPr lang="en-US" altLang="ja-JP" sz="1000" dirty="0">
                <a:solidFill>
                  <a:schemeClr val="dk1"/>
                </a:solidFill>
              </a:rPr>
              <a:t> media-type</a:t>
            </a:r>
            <a:r>
              <a:rPr lang="en-US" altLang="ja-JP" sz="1000" dirty="0" smtClean="0">
                <a:solidFill>
                  <a:schemeClr val="dk1"/>
                </a:solidFill>
              </a:rPr>
              <a:t>=‘plain’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</a:t>
            </a:r>
            <a:r>
              <a:rPr lang="en-US" altLang="ja-JP" sz="1000" dirty="0" smtClean="0">
                <a:solidFill>
                  <a:schemeClr val="dk1"/>
                </a:solidFill>
              </a:rPr>
              <a:t>print-quality=draft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 </a:t>
            </a:r>
            <a:r>
              <a:rPr lang="en-US" altLang="ja-JP" sz="1000" dirty="0" smtClean="0">
                <a:solidFill>
                  <a:srgbClr val="FF0000"/>
                </a:solidFill>
              </a:rPr>
              <a:t>// non IPP attribute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 </a:t>
            </a:r>
            <a:r>
              <a:rPr lang="en-US" altLang="ja-JP" sz="1000" dirty="0" smtClean="0">
                <a:solidFill>
                  <a:srgbClr val="FF0000"/>
                </a:solidFill>
              </a:rPr>
              <a:t>barcode-mode : on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}</a:t>
            </a:r>
            <a:endParaRPr lang="en-US" altLang="ja-JP" sz="1000" dirty="0">
              <a:solidFill>
                <a:schemeClr val="dk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770765" y="1124746"/>
            <a:ext cx="1131090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USER</a:t>
            </a:r>
          </a:p>
        </p:txBody>
      </p:sp>
      <p:cxnSp>
        <p:nvCxnSpPr>
          <p:cNvPr id="92" name="直線コネクタ 91"/>
          <p:cNvCxnSpPr/>
          <p:nvPr/>
        </p:nvCxnSpPr>
        <p:spPr>
          <a:xfrm>
            <a:off x="2325791" y="1759093"/>
            <a:ext cx="0" cy="505428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2325791" y="266885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2516963" y="2391851"/>
            <a:ext cx="1393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choose PRINTER A</a:t>
            </a:r>
            <a:endParaRPr kumimoji="1" lang="ja-JP" altLang="en-US" sz="1200" dirty="0"/>
          </a:p>
        </p:txBody>
      </p:sp>
      <p:cxnSp>
        <p:nvCxnSpPr>
          <p:cNvPr id="95" name="直線矢印コネクタ 94"/>
          <p:cNvCxnSpPr/>
          <p:nvPr/>
        </p:nvCxnSpPr>
        <p:spPr>
          <a:xfrm flipH="1">
            <a:off x="2325791" y="360495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2516963" y="3316922"/>
            <a:ext cx="1588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display printer dialog</a:t>
            </a:r>
            <a:endParaRPr kumimoji="1" lang="ja-JP" altLang="en-US" sz="1200" dirty="0"/>
          </a:p>
        </p:txBody>
      </p:sp>
      <p:grpSp>
        <p:nvGrpSpPr>
          <p:cNvPr id="97" name="グループ化 96"/>
          <p:cNvGrpSpPr/>
          <p:nvPr/>
        </p:nvGrpSpPr>
        <p:grpSpPr>
          <a:xfrm>
            <a:off x="179511" y="2140147"/>
            <a:ext cx="1836204" cy="1929227"/>
            <a:chOff x="287524" y="2147844"/>
            <a:chExt cx="1836204" cy="1929227"/>
          </a:xfrm>
        </p:grpSpPr>
        <p:sp>
          <p:nvSpPr>
            <p:cNvPr id="98" name="正方形/長方形 97"/>
            <p:cNvSpPr/>
            <p:nvPr/>
          </p:nvSpPr>
          <p:spPr>
            <a:xfrm>
              <a:off x="287524" y="2147844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395535" y="2708920"/>
              <a:ext cx="6447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none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0" name="フローチャート : 組合せ 39"/>
            <p:cNvSpPr/>
            <p:nvPr/>
          </p:nvSpPr>
          <p:spPr>
            <a:xfrm>
              <a:off x="1187623" y="299695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395535" y="2420888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2" name="フローチャート : 組合せ 35"/>
            <p:cNvSpPr/>
            <p:nvPr/>
          </p:nvSpPr>
          <p:spPr>
            <a:xfrm>
              <a:off x="1907703" y="2564904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03" name="直線コネクタ 102"/>
            <p:cNvCxnSpPr/>
            <p:nvPr/>
          </p:nvCxnSpPr>
          <p:spPr>
            <a:xfrm>
              <a:off x="539551" y="2708920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テキスト ボックス 103"/>
            <p:cNvSpPr txBox="1"/>
            <p:nvPr/>
          </p:nvSpPr>
          <p:spPr>
            <a:xfrm>
              <a:off x="395535" y="3140968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</a:t>
              </a:r>
              <a:r>
                <a:rPr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default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5" name="フローチャート : 組合せ 48"/>
            <p:cNvSpPr/>
            <p:nvPr/>
          </p:nvSpPr>
          <p:spPr>
            <a:xfrm>
              <a:off x="1187623" y="342900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395535" y="3580713"/>
              <a:ext cx="9671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 Quality</a:t>
              </a:r>
            </a:p>
            <a:p>
              <a:r>
                <a:rPr lang="en-US" altLang="ja-JP" sz="1200" dirty="0" smtClean="0"/>
                <a:t>    draft</a:t>
              </a:r>
              <a:endParaRPr kumimoji="1" lang="ja-JP" altLang="en-US" sz="1200" dirty="0"/>
            </a:p>
          </p:txBody>
        </p:sp>
        <p:sp>
          <p:nvSpPr>
            <p:cNvPr id="107" name="フローチャート : 組合せ 51"/>
            <p:cNvSpPr/>
            <p:nvPr/>
          </p:nvSpPr>
          <p:spPr>
            <a:xfrm>
              <a:off x="1187623" y="386104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08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1280" y="3565521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09" name="テキスト ボックス 108"/>
            <p:cNvSpPr txBox="1"/>
            <p:nvPr/>
          </p:nvSpPr>
          <p:spPr>
            <a:xfrm>
              <a:off x="409306" y="2147845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10" name="直線矢印コネクタ 109"/>
          <p:cNvCxnSpPr/>
          <p:nvPr/>
        </p:nvCxnSpPr>
        <p:spPr>
          <a:xfrm>
            <a:off x="2325791" y="41490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2516963" y="3872081"/>
            <a:ext cx="17530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choose preset “preset1”</a:t>
            </a:r>
            <a:endParaRPr kumimoji="1" lang="ja-JP" altLang="en-US" sz="1200" dirty="0"/>
          </a:p>
        </p:txBody>
      </p:sp>
      <p:cxnSp>
        <p:nvCxnSpPr>
          <p:cNvPr id="112" name="直線矢印コネクタ 111"/>
          <p:cNvCxnSpPr/>
          <p:nvPr/>
        </p:nvCxnSpPr>
        <p:spPr>
          <a:xfrm flipH="1">
            <a:off x="2325791" y="508518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237559" y="4365104"/>
            <a:ext cx="161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 (Updated)</a:t>
            </a:r>
            <a:endParaRPr kumimoji="1" lang="ja-JP" altLang="en-US" sz="1200" dirty="0"/>
          </a:p>
        </p:txBody>
      </p:sp>
      <p:cxnSp>
        <p:nvCxnSpPr>
          <p:cNvPr id="114" name="直線矢印コネクタ 113"/>
          <p:cNvCxnSpPr/>
          <p:nvPr/>
        </p:nvCxnSpPr>
        <p:spPr>
          <a:xfrm>
            <a:off x="2325791" y="558924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2541815" y="5312241"/>
            <a:ext cx="1629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print</a:t>
            </a:r>
            <a:endParaRPr kumimoji="1" lang="ja-JP" altLang="en-US" sz="1200" dirty="0"/>
          </a:p>
        </p:txBody>
      </p:sp>
      <p:cxnSp>
        <p:nvCxnSpPr>
          <p:cNvPr id="116" name="直線矢印コネクタ 115"/>
          <p:cNvCxnSpPr/>
          <p:nvPr/>
        </p:nvCxnSpPr>
        <p:spPr>
          <a:xfrm>
            <a:off x="4270007" y="5877272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4705079" y="5600273"/>
            <a:ext cx="717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Print job</a:t>
            </a:r>
            <a:endParaRPr kumimoji="1" lang="ja-JP" altLang="en-US" sz="1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702055" y="6104329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cxnSp>
        <p:nvCxnSpPr>
          <p:cNvPr id="119" name="直線矢印コネクタ 118"/>
          <p:cNvCxnSpPr/>
          <p:nvPr/>
        </p:nvCxnSpPr>
        <p:spPr>
          <a:xfrm flipH="1">
            <a:off x="4270007" y="6381328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3" name="グループ化 122"/>
          <p:cNvGrpSpPr/>
          <p:nvPr/>
        </p:nvGrpSpPr>
        <p:grpSpPr>
          <a:xfrm>
            <a:off x="179511" y="4641470"/>
            <a:ext cx="1836204" cy="1929227"/>
            <a:chOff x="-1387783" y="4390312"/>
            <a:chExt cx="1836204" cy="1929227"/>
          </a:xfrm>
        </p:grpSpPr>
        <p:sp>
          <p:nvSpPr>
            <p:cNvPr id="124" name="正方形/長方形 123"/>
            <p:cNvSpPr/>
            <p:nvPr/>
          </p:nvSpPr>
          <p:spPr>
            <a:xfrm>
              <a:off x="-1387783" y="4390312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-1279772" y="4951388"/>
              <a:ext cx="80054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preset1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6" name="フローチャート : 組合せ 39"/>
            <p:cNvSpPr/>
            <p:nvPr/>
          </p:nvSpPr>
          <p:spPr>
            <a:xfrm>
              <a:off x="-487684" y="523942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-1279772" y="4663356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8" name="フローチャート : 組合せ 35"/>
            <p:cNvSpPr/>
            <p:nvPr/>
          </p:nvSpPr>
          <p:spPr>
            <a:xfrm>
              <a:off x="232396" y="480737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29" name="直線コネクタ 128"/>
            <p:cNvCxnSpPr/>
            <p:nvPr/>
          </p:nvCxnSpPr>
          <p:spPr>
            <a:xfrm>
              <a:off x="-1135756" y="4951388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テキスト ボックス 129"/>
            <p:cNvSpPr txBox="1"/>
            <p:nvPr/>
          </p:nvSpPr>
          <p:spPr>
            <a:xfrm>
              <a:off x="-1279772" y="5383436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plain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1" name="フローチャート : 組合せ 48"/>
            <p:cNvSpPr/>
            <p:nvPr/>
          </p:nvSpPr>
          <p:spPr>
            <a:xfrm>
              <a:off x="-487684" y="567146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-1279772" y="5812521"/>
              <a:ext cx="9671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 Quality</a:t>
              </a:r>
            </a:p>
            <a:p>
              <a:r>
                <a:rPr kumimoji="1" lang="en-US" altLang="ja-JP" sz="1200" dirty="0" smtClean="0"/>
                <a:t>    draft</a:t>
              </a:r>
              <a:endParaRPr kumimoji="1" lang="ja-JP" altLang="en-US" sz="1200" dirty="0"/>
            </a:p>
          </p:txBody>
        </p:sp>
        <p:sp>
          <p:nvSpPr>
            <p:cNvPr id="133" name="フローチャート : 組合せ 51"/>
            <p:cNvSpPr/>
            <p:nvPr/>
          </p:nvSpPr>
          <p:spPr>
            <a:xfrm>
              <a:off x="-487684" y="6103516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34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4027" y="5807989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35" name="テキスト ボックス 134"/>
            <p:cNvSpPr txBox="1"/>
            <p:nvPr/>
          </p:nvSpPr>
          <p:spPr>
            <a:xfrm>
              <a:off x="-1266001" y="4390313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37" name="テキスト ボックス 136"/>
          <p:cNvSpPr txBox="1"/>
          <p:nvPr/>
        </p:nvSpPr>
        <p:spPr>
          <a:xfrm>
            <a:off x="237559" y="1855857"/>
            <a:ext cx="1305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(First)</a:t>
            </a:r>
            <a:endParaRPr kumimoji="1" lang="ja-JP" altLang="en-US" sz="1200" dirty="0"/>
          </a:p>
        </p:txBody>
      </p:sp>
      <p:sp>
        <p:nvSpPr>
          <p:cNvPr id="138" name="楕円 137"/>
          <p:cNvSpPr/>
          <p:nvPr/>
        </p:nvSpPr>
        <p:spPr>
          <a:xfrm>
            <a:off x="4644008" y="3085713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9" name="直線コネクタ 138"/>
          <p:cNvCxnSpPr/>
          <p:nvPr/>
        </p:nvCxnSpPr>
        <p:spPr>
          <a:xfrm flipH="1" flipV="1">
            <a:off x="4788024" y="3271684"/>
            <a:ext cx="243040" cy="40527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楕円 139"/>
          <p:cNvSpPr/>
          <p:nvPr/>
        </p:nvSpPr>
        <p:spPr>
          <a:xfrm>
            <a:off x="4182814" y="4565943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454960" y="4314350"/>
            <a:ext cx="1623876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Select “preset1” in Preset</a:t>
            </a:r>
          </a:p>
        </p:txBody>
      </p:sp>
      <p:cxnSp>
        <p:nvCxnSpPr>
          <p:cNvPr id="142" name="直線コネクタ 141"/>
          <p:cNvCxnSpPr>
            <a:stCxn id="141" idx="3"/>
            <a:endCxn id="140" idx="2"/>
          </p:cNvCxnSpPr>
          <p:nvPr/>
        </p:nvCxnSpPr>
        <p:spPr>
          <a:xfrm>
            <a:off x="4078836" y="4437461"/>
            <a:ext cx="103978" cy="20808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474540" y="4501569"/>
            <a:ext cx="2001445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“job-attributes-tag” includes: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dirty="0" smtClean="0"/>
              <a:t>media-type </a:t>
            </a:r>
            <a:r>
              <a:rPr lang="en-US" altLang="ja-JP" sz="1000" dirty="0"/>
              <a:t>= </a:t>
            </a:r>
            <a:r>
              <a:rPr lang="en-US" altLang="ja-JP" sz="1000" dirty="0" smtClean="0"/>
              <a:t>plain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dirty="0" smtClean="0"/>
              <a:t>print-quality=draft</a:t>
            </a:r>
            <a:br>
              <a:rPr lang="en-US" altLang="ja-JP" sz="1000" dirty="0" smtClean="0"/>
            </a:br>
            <a:endParaRPr lang="en-US" altLang="ja-JP" sz="1000" dirty="0" smtClean="0"/>
          </a:p>
          <a:p>
            <a:r>
              <a:rPr lang="en-US" altLang="ja-JP" sz="1000" u="sng" dirty="0" smtClean="0"/>
              <a:t>Not include barcode mode attribute.</a:t>
            </a:r>
            <a:endParaRPr lang="ja-JP" altLang="en-US" sz="1000" u="sng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461177" y="3401705"/>
            <a:ext cx="2025891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barcode-mode, which is not an IPP attribute, cannot be notified with Presets</a:t>
            </a:r>
            <a:endParaRPr lang="en-US" altLang="ja-JP" sz="1000" dirty="0">
              <a:solidFill>
                <a:schemeClr val="dk1"/>
              </a:solidFill>
            </a:endParaRPr>
          </a:p>
        </p:txBody>
      </p:sp>
      <p:cxnSp>
        <p:nvCxnSpPr>
          <p:cNvPr id="151" name="直線矢印コネクタ 150"/>
          <p:cNvCxnSpPr/>
          <p:nvPr/>
        </p:nvCxnSpPr>
        <p:spPr>
          <a:xfrm>
            <a:off x="2339752" y="2276872"/>
            <a:ext cx="423451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テキスト ボックス 151"/>
          <p:cNvSpPr txBox="1"/>
          <p:nvPr/>
        </p:nvSpPr>
        <p:spPr>
          <a:xfrm>
            <a:off x="2516930" y="1988840"/>
            <a:ext cx="4215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register “preset1” include barcode mode(non-</a:t>
            </a:r>
            <a:r>
              <a:rPr lang="en-US" altLang="ja-JP" sz="1200" dirty="0" err="1" smtClean="0"/>
              <a:t>ipp</a:t>
            </a:r>
            <a:r>
              <a:rPr lang="en-US" altLang="ja-JP" sz="1200" dirty="0" smtClean="0"/>
              <a:t> attribute).</a:t>
            </a:r>
            <a:endParaRPr kumimoji="1" lang="ja-JP" altLang="en-US" sz="1200" dirty="0"/>
          </a:p>
        </p:txBody>
      </p:sp>
      <p:sp>
        <p:nvSpPr>
          <p:cNvPr id="153" name="楕円 152"/>
          <p:cNvSpPr/>
          <p:nvPr/>
        </p:nvSpPr>
        <p:spPr>
          <a:xfrm>
            <a:off x="6501031" y="2348880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4" name="直線コネクタ 153"/>
          <p:cNvCxnSpPr/>
          <p:nvPr/>
        </p:nvCxnSpPr>
        <p:spPr>
          <a:xfrm flipH="1" flipV="1">
            <a:off x="6660232" y="2447658"/>
            <a:ext cx="349486" cy="8820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endCxn id="60" idx="2"/>
          </p:cNvCxnSpPr>
          <p:nvPr/>
        </p:nvCxnSpPr>
        <p:spPr>
          <a:xfrm flipH="1" flipV="1">
            <a:off x="5475263" y="5517232"/>
            <a:ext cx="1534455" cy="288032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91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36" y="12998"/>
            <a:ext cx="9036496" cy="114300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Challenge </a:t>
            </a:r>
            <a:r>
              <a:rPr lang="en-US" altLang="ja-JP" sz="2800" dirty="0"/>
              <a:t>for UC1: Cannot use vendor-specific print settings</a:t>
            </a:r>
            <a:endParaRPr kumimoji="1" lang="ja-JP" altLang="en-US" sz="2800" dirty="0"/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410072" y="3383383"/>
            <a:ext cx="8352928" cy="32859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cs typeface="Arial" panose="020B0604020202020204" pitchFamily="34" charset="0"/>
              </a:rPr>
              <a:t>&lt;Current specification&gt;</a:t>
            </a:r>
          </a:p>
          <a:p>
            <a:r>
              <a:rPr lang="en-US" altLang="ja-JP" sz="1800" dirty="0" smtClean="0"/>
              <a:t>As a response to Get-Printer-Attributes from client A, the printer returns 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preset-name</a:t>
            </a:r>
            <a:r>
              <a:rPr lang="en-US" altLang="ja-JP" sz="1600" dirty="0">
                <a:solidFill>
                  <a:schemeClr val="dk1"/>
                </a:solidFill>
              </a:rPr>
              <a:t>=“preset1" </a:t>
            </a:r>
          </a:p>
          <a:p>
            <a:pPr lvl="1"/>
            <a:r>
              <a:rPr lang="en-US" altLang="ja-JP" sz="1600" dirty="0" smtClean="0">
                <a:solidFill>
                  <a:schemeClr val="dk1"/>
                </a:solidFill>
              </a:rPr>
              <a:t>print-quality=draft</a:t>
            </a:r>
            <a:endParaRPr lang="en-US" altLang="ja-JP" sz="1600" dirty="0">
              <a:solidFill>
                <a:schemeClr val="dk1"/>
              </a:solidFill>
            </a:endParaRPr>
          </a:p>
          <a:p>
            <a:pPr lvl="1"/>
            <a:r>
              <a:rPr lang="en-US" altLang="ja-JP" sz="1600" dirty="0" smtClean="0">
                <a:solidFill>
                  <a:srgbClr val="FF0000"/>
                </a:solidFill>
              </a:rPr>
              <a:t>barcode-mode =‘on’ is not returned </a:t>
            </a:r>
            <a:r>
              <a:rPr lang="en-US" altLang="ja-JP" sz="1600" dirty="0" smtClean="0"/>
              <a:t>since it is </a:t>
            </a:r>
            <a:r>
              <a:rPr lang="en-US" altLang="ja-JP" sz="1600" dirty="0" smtClean="0">
                <a:cs typeface="Arial" panose="020B0604020202020204" pitchFamily="34" charset="0"/>
              </a:rPr>
              <a:t>not defined as IPP attribute.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User selects “preset1” in Client A and prints.</a:t>
            </a:r>
          </a:p>
          <a:p>
            <a:r>
              <a:rPr lang="en-US" altLang="ja-JP" sz="1800" dirty="0" smtClean="0"/>
              <a:t>job-attributes-tag from </a:t>
            </a:r>
            <a:r>
              <a:rPr lang="en-US" altLang="ja-JP" sz="1800" dirty="0" smtClean="0">
                <a:cs typeface="Arial" panose="020B0604020202020204" pitchFamily="34" charset="0"/>
              </a:rPr>
              <a:t>Client A only includes</a:t>
            </a:r>
          </a:p>
          <a:p>
            <a:pPr lvl="1"/>
            <a:r>
              <a:rPr lang="en-US" altLang="ja-JP" sz="1600" dirty="0">
                <a:cs typeface="Arial" panose="020B0604020202020204" pitchFamily="34" charset="0"/>
              </a:rPr>
              <a:t> </a:t>
            </a:r>
            <a:r>
              <a:rPr lang="en-US" altLang="ja-JP" sz="1600" dirty="0"/>
              <a:t>print-quality=“draft</a:t>
            </a:r>
            <a:r>
              <a:rPr lang="en-US" altLang="ja-JP" sz="1600" dirty="0" smtClean="0"/>
              <a:t>”</a:t>
            </a:r>
          </a:p>
          <a:p>
            <a:pPr lvl="1"/>
            <a:endParaRPr lang="en-US" altLang="ja-JP" sz="1050" dirty="0"/>
          </a:p>
          <a:p>
            <a:r>
              <a:rPr lang="en-US" altLang="ja-JP" sz="1800" b="1" u="sng" dirty="0" smtClean="0">
                <a:cs typeface="Arial" panose="020B0604020202020204" pitchFamily="34" charset="0"/>
              </a:rPr>
              <a:t>“Barcode mode” setting is not reflected in the print job</a:t>
            </a:r>
            <a:r>
              <a:rPr lang="en-US" altLang="ja-JP" sz="1800" b="1" dirty="0" smtClean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357436" y="1079127"/>
            <a:ext cx="8387680" cy="2061841"/>
          </a:xfr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1800" dirty="0" smtClean="0">
                <a:cs typeface="Arial" panose="020B0604020202020204" pitchFamily="34" charset="0"/>
              </a:rPr>
              <a:t>&lt;Printer Settings&gt;</a:t>
            </a:r>
          </a:p>
          <a:p>
            <a:r>
              <a:rPr lang="en-US" altLang="ja-JP" sz="1800" dirty="0" smtClean="0">
                <a:cs typeface="Arial" panose="020B0604020202020204" pitchFamily="34" charset="0"/>
              </a:rPr>
              <a:t>Printer </a:t>
            </a:r>
            <a:r>
              <a:rPr lang="en-US" altLang="ja-JP" sz="1800" dirty="0">
                <a:cs typeface="Arial" panose="020B0604020202020204" pitchFamily="34" charset="0"/>
              </a:rPr>
              <a:t>has “barcode mode</a:t>
            </a:r>
            <a:r>
              <a:rPr lang="en-US" altLang="ja-JP" sz="1800" dirty="0" smtClean="0">
                <a:cs typeface="Arial" panose="020B0604020202020204" pitchFamily="34" charset="0"/>
              </a:rPr>
              <a:t>”</a:t>
            </a:r>
            <a:r>
              <a:rPr lang="en-US" altLang="ja-JP" sz="1800" dirty="0">
                <a:cs typeface="Arial" panose="020B0604020202020204" pitchFamily="34" charset="0"/>
              </a:rPr>
              <a:t> (non-IPP attribute)</a:t>
            </a:r>
            <a:r>
              <a:rPr lang="en-US" altLang="ja-JP" sz="1800" dirty="0" smtClean="0">
                <a:cs typeface="Arial" panose="020B0604020202020204" pitchFamily="34" charset="0"/>
              </a:rPr>
              <a:t> </a:t>
            </a:r>
            <a:r>
              <a:rPr lang="en-US" altLang="ja-JP" sz="1800" dirty="0">
                <a:cs typeface="Arial" panose="020B0604020202020204" pitchFamily="34" charset="0"/>
              </a:rPr>
              <a:t>to print barcode clearly as a vendor-specific function to make sure that the barcode can be read successfully. </a:t>
            </a:r>
            <a:endParaRPr lang="en-US" altLang="ja-JP" sz="1800" dirty="0" smtClean="0">
              <a:cs typeface="Arial" panose="020B0604020202020204" pitchFamily="34" charset="0"/>
            </a:endParaRPr>
          </a:p>
          <a:p>
            <a:r>
              <a:rPr kumimoji="1" lang="en-US" altLang="ja-JP" sz="1800" dirty="0" smtClean="0">
                <a:cs typeface="Arial" panose="020B0604020202020204" pitchFamily="34" charset="0"/>
              </a:rPr>
              <a:t>Printer has “draft mode</a:t>
            </a:r>
            <a:r>
              <a:rPr lang="en-US" altLang="ja-JP" sz="1800" dirty="0">
                <a:cs typeface="Arial" panose="020B0604020202020204" pitchFamily="34" charset="0"/>
              </a:rPr>
              <a:t>” (IPP </a:t>
            </a:r>
            <a:r>
              <a:rPr lang="en-US" altLang="ja-JP" sz="1800" dirty="0" smtClean="0">
                <a:cs typeface="Arial" panose="020B0604020202020204" pitchFamily="34" charset="0"/>
              </a:rPr>
              <a:t>attribute) to </a:t>
            </a:r>
            <a:r>
              <a:rPr kumimoji="1" lang="en-US" altLang="ja-JP" sz="1800" dirty="0" smtClean="0">
                <a:cs typeface="Arial" panose="020B0604020202020204" pitchFamily="34" charset="0"/>
              </a:rPr>
              <a:t>reduce toner usage. </a:t>
            </a:r>
          </a:p>
          <a:p>
            <a:r>
              <a:rPr kumimoji="1" lang="en-US" altLang="ja-JP" sz="1800" dirty="0" smtClean="0">
                <a:cs typeface="Arial" panose="020B0604020202020204" pitchFamily="34" charset="0"/>
              </a:rPr>
              <a:t>User registers “draft mode” and “barcode mode” in “preset1” on the printer.</a:t>
            </a:r>
          </a:p>
          <a:p>
            <a:r>
              <a:rPr kumimoji="1" lang="en-US" altLang="ja-JP" sz="1800" dirty="0" smtClean="0">
                <a:cs typeface="Arial" panose="020B0604020202020204" pitchFamily="34" charset="0"/>
              </a:rPr>
              <a:t>User prints from client A using preset1.</a:t>
            </a:r>
          </a:p>
        </p:txBody>
      </p:sp>
    </p:spTree>
    <p:extLst>
      <p:ext uri="{BB962C8B-B14F-4D97-AF65-F5344CB8AC3E}">
        <p14:creationId xmlns:p14="http://schemas.microsoft.com/office/powerpoint/2010/main" val="168179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946" y="215716"/>
            <a:ext cx="8229600" cy="620996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Solution for UC1: Restore vendor-specific print settings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337454" y="1120359"/>
            <a:ext cx="1872208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CLIENT A</a:t>
            </a:r>
          </a:p>
        </p:txBody>
      </p:sp>
      <p:cxnSp>
        <p:nvCxnSpPr>
          <p:cNvPr id="17" name="直線コネクタ 16"/>
          <p:cNvCxnSpPr>
            <a:endCxn id="60" idx="2"/>
          </p:cNvCxnSpPr>
          <p:nvPr/>
        </p:nvCxnSpPr>
        <p:spPr>
          <a:xfrm flipH="1" flipV="1">
            <a:off x="5475263" y="5433030"/>
            <a:ext cx="125190" cy="32403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6610776" y="5517232"/>
            <a:ext cx="2497728" cy="12234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preset-name = preset1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media-type </a:t>
            </a:r>
            <a:r>
              <a:rPr lang="en-US" altLang="ja-JP" sz="1050" dirty="0"/>
              <a:t>= </a:t>
            </a:r>
            <a:r>
              <a:rPr lang="en-US" altLang="ja-JP" sz="1050" dirty="0" smtClean="0"/>
              <a:t>plain</a:t>
            </a:r>
            <a:endParaRPr lang="en-US" altLang="ja-JP" sz="1050" dirty="0"/>
          </a:p>
          <a:p>
            <a:pPr>
              <a:buFont typeface="Arial" pitchFamily="34" charset="0"/>
              <a:buChar char="•"/>
            </a:pPr>
            <a:r>
              <a:rPr lang="en-US" altLang="ja-JP" sz="1050" dirty="0" smtClean="0"/>
              <a:t>print-quality = draft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50" u="sng" dirty="0" smtClean="0"/>
              <a:t>barcode-mode = on (non-IPP-attribute)</a:t>
            </a:r>
            <a:r>
              <a:rPr lang="en-US" altLang="ja-JP" sz="1050" dirty="0" smtClean="0"/>
              <a:t/>
            </a:r>
            <a:br>
              <a:rPr lang="en-US" altLang="ja-JP" sz="1050" dirty="0" smtClean="0"/>
            </a:br>
            <a:endParaRPr lang="en-US" altLang="ja-JP" sz="1050" dirty="0" smtClean="0"/>
          </a:p>
          <a:p>
            <a:r>
              <a:rPr lang="en-US" altLang="ja-JP" sz="1050" u="sng" dirty="0" smtClean="0"/>
              <a:t>Printer recovery </a:t>
            </a:r>
            <a:r>
              <a:rPr lang="ja-JP" altLang="en-US" sz="1050" u="sng" dirty="0" smtClean="0"/>
              <a:t>“</a:t>
            </a:r>
            <a:r>
              <a:rPr lang="en-US" altLang="ja-JP" sz="1050" u="sng" dirty="0" smtClean="0"/>
              <a:t>barcode mode” </a:t>
            </a:r>
            <a:r>
              <a:rPr lang="en-US" altLang="ja-JP" sz="1050" u="sng" dirty="0"/>
              <a:t>from preset-name : “preset1</a:t>
            </a:r>
            <a:r>
              <a:rPr lang="en-US" altLang="ja-JP" sz="1050" u="sng" dirty="0" smtClean="0"/>
              <a:t>”.</a:t>
            </a:r>
            <a:endParaRPr lang="en-US" altLang="ja-JP" sz="1050" u="sng" dirty="0"/>
          </a:p>
        </p:txBody>
      </p:sp>
      <p:cxnSp>
        <p:nvCxnSpPr>
          <p:cNvPr id="82" name="直線コネクタ 81"/>
          <p:cNvCxnSpPr/>
          <p:nvPr/>
        </p:nvCxnSpPr>
        <p:spPr>
          <a:xfrm>
            <a:off x="4270007" y="1759094"/>
            <a:ext cx="0" cy="505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5890187" y="1130736"/>
            <a:ext cx="1368152" cy="63608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PRINTER A</a:t>
            </a:r>
          </a:p>
        </p:txBody>
      </p:sp>
      <p:cxnSp>
        <p:nvCxnSpPr>
          <p:cNvPr id="84" name="直線コネクタ 83"/>
          <p:cNvCxnSpPr/>
          <p:nvPr/>
        </p:nvCxnSpPr>
        <p:spPr>
          <a:xfrm>
            <a:off x="6574263" y="1759093"/>
            <a:ext cx="0" cy="505428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4270007" y="2812866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4774063" y="2535867"/>
            <a:ext cx="1551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Get-Printer-Attributes</a:t>
            </a:r>
            <a:endParaRPr kumimoji="1" lang="ja-JP" altLang="en-US" sz="1200" dirty="0"/>
          </a:p>
        </p:txBody>
      </p:sp>
      <p:cxnSp>
        <p:nvCxnSpPr>
          <p:cNvPr id="87" name="直線矢印コネクタ 86"/>
          <p:cNvCxnSpPr/>
          <p:nvPr/>
        </p:nvCxnSpPr>
        <p:spPr>
          <a:xfrm flipH="1">
            <a:off x="4270007" y="3172906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4774063" y="2884874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020272" y="2469554"/>
            <a:ext cx="1823166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Includes “job-presets-supported”</a:t>
            </a:r>
          </a:p>
          <a:p>
            <a:r>
              <a:rPr lang="en-US" altLang="ja-JP" sz="1000" dirty="0"/>
              <a:t>e.g.</a:t>
            </a:r>
            <a:r>
              <a:rPr lang="en-US" altLang="ja-JP" sz="1000" dirty="0">
                <a:solidFill>
                  <a:schemeClr val="dk1"/>
                </a:solidFill>
              </a:rPr>
              <a:t> job-presets-supported=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{ preset-name=“</a:t>
            </a:r>
            <a:r>
              <a:rPr lang="en-US" altLang="ja-JP" sz="1000" dirty="0" smtClean="0">
                <a:solidFill>
                  <a:schemeClr val="dk1"/>
                </a:solidFill>
              </a:rPr>
              <a:t>preset1" 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</a:t>
            </a:r>
            <a:r>
              <a:rPr lang="en-US" altLang="ja-JP" sz="1000" dirty="0" smtClean="0">
                <a:solidFill>
                  <a:schemeClr val="dk1"/>
                </a:solidFill>
              </a:rPr>
              <a:t>// IPP attribute</a:t>
            </a:r>
            <a:endParaRPr lang="en-US" altLang="ja-JP" sz="1000" dirty="0">
              <a:solidFill>
                <a:schemeClr val="dk1"/>
              </a:solidFill>
            </a:endParaRPr>
          </a:p>
          <a:p>
            <a:r>
              <a:rPr lang="en-US" altLang="ja-JP" sz="1000" dirty="0">
                <a:solidFill>
                  <a:schemeClr val="dk1"/>
                </a:solidFill>
              </a:rPr>
              <a:t> media-type</a:t>
            </a:r>
            <a:r>
              <a:rPr lang="en-US" altLang="ja-JP" sz="1000" dirty="0" smtClean="0">
                <a:solidFill>
                  <a:schemeClr val="dk1"/>
                </a:solidFill>
              </a:rPr>
              <a:t>=‘plain’</a:t>
            </a:r>
          </a:p>
          <a:p>
            <a:r>
              <a:rPr lang="en-US" altLang="ja-JP" sz="1000" dirty="0">
                <a:solidFill>
                  <a:schemeClr val="dk1"/>
                </a:solidFill>
              </a:rPr>
              <a:t> </a:t>
            </a:r>
            <a:r>
              <a:rPr lang="en-US" altLang="ja-JP" sz="1000" dirty="0" smtClean="0">
                <a:solidFill>
                  <a:schemeClr val="dk1"/>
                </a:solidFill>
              </a:rPr>
              <a:t>print-quality=draft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 </a:t>
            </a:r>
            <a:r>
              <a:rPr lang="en-US" altLang="ja-JP" sz="1000" dirty="0" smtClean="0">
                <a:solidFill>
                  <a:srgbClr val="FF0000"/>
                </a:solidFill>
              </a:rPr>
              <a:t>// non IPP attribute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 </a:t>
            </a:r>
            <a:r>
              <a:rPr lang="en-US" altLang="ja-JP" sz="1000" dirty="0" smtClean="0">
                <a:solidFill>
                  <a:srgbClr val="FF0000"/>
                </a:solidFill>
              </a:rPr>
              <a:t>barcode-mode : on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sz="1000" dirty="0" smtClean="0">
                <a:solidFill>
                  <a:schemeClr val="dk1"/>
                </a:solidFill>
              </a:rPr>
              <a:t>}</a:t>
            </a:r>
            <a:endParaRPr lang="en-US" altLang="ja-JP" sz="1000" dirty="0">
              <a:solidFill>
                <a:schemeClr val="dk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770765" y="1124746"/>
            <a:ext cx="1131090" cy="6343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USER</a:t>
            </a:r>
          </a:p>
        </p:txBody>
      </p:sp>
      <p:cxnSp>
        <p:nvCxnSpPr>
          <p:cNvPr id="92" name="直線コネクタ 91"/>
          <p:cNvCxnSpPr/>
          <p:nvPr/>
        </p:nvCxnSpPr>
        <p:spPr>
          <a:xfrm>
            <a:off x="2325791" y="1759093"/>
            <a:ext cx="0" cy="505428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2325791" y="266885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2516963" y="2391851"/>
            <a:ext cx="1393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choose PRINTER A</a:t>
            </a:r>
            <a:endParaRPr kumimoji="1" lang="ja-JP" altLang="en-US" sz="1200" dirty="0"/>
          </a:p>
        </p:txBody>
      </p:sp>
      <p:cxnSp>
        <p:nvCxnSpPr>
          <p:cNvPr id="95" name="直線矢印コネクタ 94"/>
          <p:cNvCxnSpPr/>
          <p:nvPr/>
        </p:nvCxnSpPr>
        <p:spPr>
          <a:xfrm flipH="1">
            <a:off x="2325791" y="360495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2516963" y="3316922"/>
            <a:ext cx="1588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display printer dialog</a:t>
            </a:r>
            <a:endParaRPr kumimoji="1" lang="ja-JP" altLang="en-US" sz="1200" dirty="0"/>
          </a:p>
        </p:txBody>
      </p:sp>
      <p:grpSp>
        <p:nvGrpSpPr>
          <p:cNvPr id="97" name="グループ化 96"/>
          <p:cNvGrpSpPr/>
          <p:nvPr/>
        </p:nvGrpSpPr>
        <p:grpSpPr>
          <a:xfrm>
            <a:off x="179511" y="2140147"/>
            <a:ext cx="1836204" cy="1929227"/>
            <a:chOff x="287524" y="2147844"/>
            <a:chExt cx="1836204" cy="1929227"/>
          </a:xfrm>
        </p:grpSpPr>
        <p:sp>
          <p:nvSpPr>
            <p:cNvPr id="98" name="正方形/長方形 97"/>
            <p:cNvSpPr/>
            <p:nvPr/>
          </p:nvSpPr>
          <p:spPr>
            <a:xfrm>
              <a:off x="287524" y="2147844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395535" y="2708920"/>
              <a:ext cx="6447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none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0" name="フローチャート : 組合せ 39"/>
            <p:cNvSpPr/>
            <p:nvPr/>
          </p:nvSpPr>
          <p:spPr>
            <a:xfrm>
              <a:off x="1187623" y="299695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395535" y="2420888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2" name="フローチャート : 組合せ 35"/>
            <p:cNvSpPr/>
            <p:nvPr/>
          </p:nvSpPr>
          <p:spPr>
            <a:xfrm>
              <a:off x="1907703" y="2564904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03" name="直線コネクタ 102"/>
            <p:cNvCxnSpPr/>
            <p:nvPr/>
          </p:nvCxnSpPr>
          <p:spPr>
            <a:xfrm>
              <a:off x="539551" y="2708920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テキスト ボックス 103"/>
            <p:cNvSpPr txBox="1"/>
            <p:nvPr/>
          </p:nvSpPr>
          <p:spPr>
            <a:xfrm>
              <a:off x="395535" y="3140968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</a:t>
              </a:r>
              <a:r>
                <a:rPr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default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5" name="フローチャート : 組合せ 48"/>
            <p:cNvSpPr/>
            <p:nvPr/>
          </p:nvSpPr>
          <p:spPr>
            <a:xfrm>
              <a:off x="1187623" y="342900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395535" y="3580713"/>
              <a:ext cx="9671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 Quality</a:t>
              </a:r>
            </a:p>
            <a:p>
              <a:r>
                <a:rPr lang="en-US" altLang="ja-JP" sz="1200" dirty="0" smtClean="0"/>
                <a:t>    draft</a:t>
              </a:r>
              <a:endParaRPr kumimoji="1" lang="ja-JP" altLang="en-US" sz="1200" dirty="0"/>
            </a:p>
          </p:txBody>
        </p:sp>
        <p:sp>
          <p:nvSpPr>
            <p:cNvPr id="107" name="フローチャート : 組合せ 51"/>
            <p:cNvSpPr/>
            <p:nvPr/>
          </p:nvSpPr>
          <p:spPr>
            <a:xfrm>
              <a:off x="1187623" y="386104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08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1280" y="3565521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09" name="テキスト ボックス 108"/>
            <p:cNvSpPr txBox="1"/>
            <p:nvPr/>
          </p:nvSpPr>
          <p:spPr>
            <a:xfrm>
              <a:off x="409306" y="2147845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10" name="直線矢印コネクタ 109"/>
          <p:cNvCxnSpPr/>
          <p:nvPr/>
        </p:nvCxnSpPr>
        <p:spPr>
          <a:xfrm>
            <a:off x="2325791" y="41490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2516963" y="3872081"/>
            <a:ext cx="17530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choose preset “preset1”</a:t>
            </a:r>
            <a:endParaRPr kumimoji="1" lang="ja-JP" altLang="en-US" sz="1200" dirty="0"/>
          </a:p>
        </p:txBody>
      </p:sp>
      <p:cxnSp>
        <p:nvCxnSpPr>
          <p:cNvPr id="112" name="直線矢印コネクタ 111"/>
          <p:cNvCxnSpPr/>
          <p:nvPr/>
        </p:nvCxnSpPr>
        <p:spPr>
          <a:xfrm flipH="1">
            <a:off x="2325791" y="508518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237559" y="4365104"/>
            <a:ext cx="161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 (Updated)</a:t>
            </a:r>
            <a:endParaRPr kumimoji="1" lang="ja-JP" altLang="en-US" sz="1200" dirty="0"/>
          </a:p>
        </p:txBody>
      </p:sp>
      <p:cxnSp>
        <p:nvCxnSpPr>
          <p:cNvPr id="114" name="直線矢印コネクタ 113"/>
          <p:cNvCxnSpPr/>
          <p:nvPr/>
        </p:nvCxnSpPr>
        <p:spPr>
          <a:xfrm>
            <a:off x="2325791" y="558924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2541815" y="5312241"/>
            <a:ext cx="1629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print</a:t>
            </a:r>
            <a:endParaRPr kumimoji="1" lang="ja-JP" altLang="en-US" sz="1200" dirty="0"/>
          </a:p>
        </p:txBody>
      </p:sp>
      <p:cxnSp>
        <p:nvCxnSpPr>
          <p:cNvPr id="116" name="直線矢印コネクタ 115"/>
          <p:cNvCxnSpPr/>
          <p:nvPr/>
        </p:nvCxnSpPr>
        <p:spPr>
          <a:xfrm>
            <a:off x="4270007" y="5877272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4705079" y="5600273"/>
            <a:ext cx="717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Print job</a:t>
            </a:r>
            <a:endParaRPr kumimoji="1" lang="ja-JP" altLang="en-US" sz="1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702055" y="6104329"/>
            <a:ext cx="101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successful-ok</a:t>
            </a:r>
          </a:p>
        </p:txBody>
      </p:sp>
      <p:cxnSp>
        <p:nvCxnSpPr>
          <p:cNvPr id="119" name="直線矢印コネクタ 118"/>
          <p:cNvCxnSpPr/>
          <p:nvPr/>
        </p:nvCxnSpPr>
        <p:spPr>
          <a:xfrm flipH="1">
            <a:off x="4270007" y="6381328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3" name="グループ化 122"/>
          <p:cNvGrpSpPr/>
          <p:nvPr/>
        </p:nvGrpSpPr>
        <p:grpSpPr>
          <a:xfrm>
            <a:off x="179511" y="4641470"/>
            <a:ext cx="1836204" cy="1929227"/>
            <a:chOff x="-1387783" y="4390312"/>
            <a:chExt cx="1836204" cy="1929227"/>
          </a:xfrm>
        </p:grpSpPr>
        <p:sp>
          <p:nvSpPr>
            <p:cNvPr id="124" name="正方形/長方形 123"/>
            <p:cNvSpPr/>
            <p:nvPr/>
          </p:nvSpPr>
          <p:spPr>
            <a:xfrm>
              <a:off x="-1387783" y="4390312"/>
              <a:ext cx="1836204" cy="192922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-1279772" y="4951388"/>
              <a:ext cx="80054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Preset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preset1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6" name="フローチャート : 組合せ 39"/>
            <p:cNvSpPr/>
            <p:nvPr/>
          </p:nvSpPr>
          <p:spPr>
            <a:xfrm>
              <a:off x="-487684" y="5239420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-1279772" y="4663356"/>
              <a:ext cx="14816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Printer --- </a:t>
              </a:r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PRINTER A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8" name="フローチャート : 組合せ 35"/>
            <p:cNvSpPr/>
            <p:nvPr/>
          </p:nvSpPr>
          <p:spPr>
            <a:xfrm>
              <a:off x="232396" y="4807372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cxnSp>
          <p:nvCxnSpPr>
            <p:cNvPr id="129" name="直線コネクタ 128"/>
            <p:cNvCxnSpPr/>
            <p:nvPr/>
          </p:nvCxnSpPr>
          <p:spPr>
            <a:xfrm>
              <a:off x="-1135756" y="4951388"/>
              <a:ext cx="1489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テキスト ボックス 129"/>
            <p:cNvSpPr txBox="1"/>
            <p:nvPr/>
          </p:nvSpPr>
          <p:spPr>
            <a:xfrm>
              <a:off x="-1279772" y="5383436"/>
              <a:ext cx="91185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Media Type</a:t>
              </a:r>
            </a:p>
            <a:p>
              <a:r>
                <a:rPr kumimoji="1" lang="en-US" altLang="ja-JP" sz="1200" dirty="0" smtClean="0">
                  <a:solidFill>
                    <a:schemeClr val="tx2">
                      <a:lumMod val="75000"/>
                    </a:schemeClr>
                  </a:solidFill>
                </a:rPr>
                <a:t>    plain</a:t>
              </a:r>
              <a:endParaRPr kumimoji="1" lang="ja-JP" altLang="en-US" sz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1" name="フローチャート : 組合せ 48"/>
            <p:cNvSpPr/>
            <p:nvPr/>
          </p:nvSpPr>
          <p:spPr>
            <a:xfrm>
              <a:off x="-487684" y="5671468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-1279772" y="5812521"/>
              <a:ext cx="9671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Print Quality</a:t>
              </a:r>
            </a:p>
            <a:p>
              <a:r>
                <a:rPr kumimoji="1" lang="en-US" altLang="ja-JP" sz="1200" dirty="0" smtClean="0"/>
                <a:t>    draft</a:t>
              </a:r>
              <a:endParaRPr kumimoji="1" lang="ja-JP" altLang="en-US" sz="1200" dirty="0"/>
            </a:p>
          </p:txBody>
        </p:sp>
        <p:sp>
          <p:nvSpPr>
            <p:cNvPr id="133" name="フローチャート : 組合せ 51"/>
            <p:cNvSpPr/>
            <p:nvPr/>
          </p:nvSpPr>
          <p:spPr>
            <a:xfrm>
              <a:off x="-487684" y="6103516"/>
              <a:ext cx="144016" cy="72008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pic>
          <p:nvPicPr>
            <p:cNvPr id="134" name="Picture 2" descr="C:\Users\530231\Documents\print_icon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4027" y="5807989"/>
              <a:ext cx="432048" cy="432048"/>
            </a:xfrm>
            <a:prstGeom prst="rect">
              <a:avLst/>
            </a:prstGeom>
            <a:noFill/>
          </p:spPr>
        </p:pic>
        <p:sp>
          <p:nvSpPr>
            <p:cNvPr id="135" name="テキスト ボックス 134"/>
            <p:cNvSpPr txBox="1"/>
            <p:nvPr/>
          </p:nvSpPr>
          <p:spPr>
            <a:xfrm>
              <a:off x="-1266001" y="4390313"/>
              <a:ext cx="1382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>
                      <a:lumMod val="50000"/>
                    </a:schemeClr>
                  </a:solidFill>
                </a:rPr>
                <a:t>sample print dialog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37" name="テキスト ボックス 136"/>
          <p:cNvSpPr txBox="1"/>
          <p:nvPr/>
        </p:nvSpPr>
        <p:spPr>
          <a:xfrm>
            <a:off x="237559" y="1855857"/>
            <a:ext cx="1305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Print Dialog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(First)</a:t>
            </a:r>
            <a:endParaRPr kumimoji="1" lang="ja-JP" altLang="en-US" sz="1200" dirty="0"/>
          </a:p>
        </p:txBody>
      </p:sp>
      <p:sp>
        <p:nvSpPr>
          <p:cNvPr id="138" name="楕円 137"/>
          <p:cNvSpPr/>
          <p:nvPr/>
        </p:nvSpPr>
        <p:spPr>
          <a:xfrm>
            <a:off x="4644008" y="3085713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9" name="直線コネクタ 138"/>
          <p:cNvCxnSpPr/>
          <p:nvPr/>
        </p:nvCxnSpPr>
        <p:spPr>
          <a:xfrm flipH="1" flipV="1">
            <a:off x="4788024" y="3271684"/>
            <a:ext cx="243040" cy="40527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楕円 139"/>
          <p:cNvSpPr/>
          <p:nvPr/>
        </p:nvSpPr>
        <p:spPr>
          <a:xfrm>
            <a:off x="4182814" y="4565943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454960" y="4314350"/>
            <a:ext cx="1623876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Select “preset1” in Preset</a:t>
            </a:r>
          </a:p>
        </p:txBody>
      </p:sp>
      <p:cxnSp>
        <p:nvCxnSpPr>
          <p:cNvPr id="142" name="直線コネクタ 141"/>
          <p:cNvCxnSpPr>
            <a:stCxn id="141" idx="3"/>
            <a:endCxn id="140" idx="2"/>
          </p:cNvCxnSpPr>
          <p:nvPr/>
        </p:nvCxnSpPr>
        <p:spPr>
          <a:xfrm>
            <a:off x="4078836" y="4437461"/>
            <a:ext cx="103978" cy="20808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474540" y="4725144"/>
            <a:ext cx="2001445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“job-attributes-tag” includes: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u="sng" dirty="0">
                <a:solidFill>
                  <a:srgbClr val="FF0000"/>
                </a:solidFill>
              </a:rPr>
              <a:t>preset-name = </a:t>
            </a:r>
            <a:r>
              <a:rPr lang="en-US" altLang="ja-JP" sz="1000" u="sng" dirty="0" smtClean="0">
                <a:solidFill>
                  <a:srgbClr val="FF0000"/>
                </a:solidFill>
              </a:rPr>
              <a:t>preset1</a:t>
            </a:r>
            <a:endParaRPr lang="en-US" altLang="ja-JP" sz="1000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000" dirty="0"/>
              <a:t>media-type = </a:t>
            </a:r>
            <a:r>
              <a:rPr lang="en-US" altLang="ja-JP" sz="1000" dirty="0" smtClean="0"/>
              <a:t>plain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000" dirty="0" smtClean="0"/>
              <a:t>print-quality=draft</a:t>
            </a:r>
            <a:endParaRPr lang="ja-JP" altLang="en-US" sz="1000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461177" y="3401705"/>
            <a:ext cx="2025891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barcode-mode, which is not an IPP attribute, cannot be notified with Presets</a:t>
            </a:r>
            <a:endParaRPr lang="en-US" altLang="ja-JP" sz="1000" dirty="0">
              <a:solidFill>
                <a:schemeClr val="dk1"/>
              </a:solidFill>
            </a:endParaRPr>
          </a:p>
        </p:txBody>
      </p:sp>
      <p:cxnSp>
        <p:nvCxnSpPr>
          <p:cNvPr id="151" name="直線矢印コネクタ 150"/>
          <p:cNvCxnSpPr/>
          <p:nvPr/>
        </p:nvCxnSpPr>
        <p:spPr>
          <a:xfrm>
            <a:off x="2339752" y="2276872"/>
            <a:ext cx="423451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テキスト ボックス 151"/>
          <p:cNvSpPr txBox="1"/>
          <p:nvPr/>
        </p:nvSpPr>
        <p:spPr>
          <a:xfrm>
            <a:off x="2516930" y="1988840"/>
            <a:ext cx="4215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regist</a:t>
            </a:r>
            <a:r>
              <a:rPr lang="en-US" altLang="ja-JP" sz="1200" dirty="0" smtClean="0"/>
              <a:t> “preset1” include barcode mode(non-</a:t>
            </a:r>
            <a:r>
              <a:rPr lang="en-US" altLang="ja-JP" sz="1200" dirty="0" err="1" smtClean="0"/>
              <a:t>ipp</a:t>
            </a:r>
            <a:r>
              <a:rPr lang="en-US" altLang="ja-JP" sz="1200" dirty="0" smtClean="0"/>
              <a:t> attribute).</a:t>
            </a:r>
            <a:endParaRPr kumimoji="1" lang="ja-JP" altLang="en-US" sz="1200" dirty="0"/>
          </a:p>
        </p:txBody>
      </p:sp>
      <p:sp>
        <p:nvSpPr>
          <p:cNvPr id="153" name="楕円 152"/>
          <p:cNvSpPr/>
          <p:nvPr/>
        </p:nvSpPr>
        <p:spPr>
          <a:xfrm>
            <a:off x="6501031" y="2348880"/>
            <a:ext cx="159201" cy="15920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4" name="直線コネクタ 153"/>
          <p:cNvCxnSpPr/>
          <p:nvPr/>
        </p:nvCxnSpPr>
        <p:spPr>
          <a:xfrm flipH="1" flipV="1">
            <a:off x="6660232" y="2447658"/>
            <a:ext cx="349486" cy="8820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2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</TotalTime>
  <Words>1689</Words>
  <Application>Microsoft Office PowerPoint</Application>
  <PresentationFormat>画面に合わせる (4:3)</PresentationFormat>
  <Paragraphs>391</Paragraphs>
  <Slides>16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Wingdings</vt:lpstr>
      <vt:lpstr>Office テーマ</vt:lpstr>
      <vt:lpstr>デザインの設定</vt:lpstr>
      <vt:lpstr>IPP Preset improvement proposal</vt:lpstr>
      <vt:lpstr>IPP-Presets</vt:lpstr>
      <vt:lpstr>Current spec proposal (HP)</vt:lpstr>
      <vt:lpstr>Spec extension proposal (Canon)</vt:lpstr>
      <vt:lpstr>Request and Use Case Assumptions</vt:lpstr>
      <vt:lpstr>UC1</vt:lpstr>
      <vt:lpstr> Challenge for UC1: Cannot use vendor-specific print settings</vt:lpstr>
      <vt:lpstr>Challenge for UC1: Cannot use vendor-specific print settings</vt:lpstr>
      <vt:lpstr>Solution for UC1: Restore vendor-specific print settings</vt:lpstr>
      <vt:lpstr>Solution for UC1: Restore vendor-specific print settings</vt:lpstr>
      <vt:lpstr>UC2</vt:lpstr>
      <vt:lpstr>Challenge for UC2:  Print settings not supported by the client cannot be used</vt:lpstr>
      <vt:lpstr>Challenge for UC2:  Print settings not supported by the client cannot be used</vt:lpstr>
      <vt:lpstr>Solution for UC2: Restore print settings not supported by the client</vt:lpstr>
      <vt:lpstr>Solution for UC2: Restore print settings not supported by the client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530231</dc:creator>
  <cp:lastModifiedBy>admlocal</cp:lastModifiedBy>
  <cp:revision>215</cp:revision>
  <dcterms:created xsi:type="dcterms:W3CDTF">2017-09-01T00:56:46Z</dcterms:created>
  <dcterms:modified xsi:type="dcterms:W3CDTF">2017-10-20T04:11:40Z</dcterms:modified>
</cp:coreProperties>
</file>